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0" r:id="rId3"/>
    <p:sldId id="262" r:id="rId4"/>
    <p:sldId id="305" r:id="rId5"/>
    <p:sldId id="307" r:id="rId6"/>
    <p:sldId id="302" r:id="rId7"/>
    <p:sldId id="306" r:id="rId8"/>
    <p:sldId id="303" r:id="rId9"/>
    <p:sldId id="308" r:id="rId10"/>
    <p:sldId id="309" r:id="rId11"/>
    <p:sldId id="310" r:id="rId12"/>
    <p:sldId id="311" r:id="rId13"/>
    <p:sldId id="313" r:id="rId14"/>
    <p:sldId id="314" r:id="rId15"/>
    <p:sldId id="315" r:id="rId16"/>
    <p:sldId id="304" r:id="rId17"/>
    <p:sldId id="316" r:id="rId18"/>
    <p:sldId id="312" r:id="rId19"/>
    <p:sldId id="295" r:id="rId20"/>
  </p:sldIdLst>
  <p:sldSz cx="12192000" cy="6858000"/>
  <p:notesSz cx="6858000" cy="9144000"/>
  <p:embeddedFontLs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华文中宋" panose="02010600040101010101" pitchFamily="2" charset="-122"/>
      <p:regular r:id="rId27"/>
    </p:embeddedFont>
    <p:embeddedFont>
      <p:font typeface="楷体" panose="02010609060101010101" pitchFamily="49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D66"/>
    <a:srgbClr val="0B2780"/>
    <a:srgbClr val="000080"/>
    <a:srgbClr val="800000"/>
    <a:srgbClr val="008000"/>
    <a:srgbClr val="808000"/>
    <a:srgbClr val="3B3838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353731738326115"/>
          <c:y val="0.20227158809423285"/>
          <c:w val="0.65590573446078682"/>
          <c:h val="0.7378478690603994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E40-45C7-A859-2ECF31D57C4D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E40-45C7-A859-2ECF31D57C4D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E40-45C7-A859-2ECF31D57C4D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1E40-45C7-A859-2ECF31D57C4D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rgbClr val="0B278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4CE0114-9563-46C8-B02B-D1A5C554CFB3}" type="CATEGORYNAME">
                      <a:rPr lang="en-US" altLang="zh-CN"/>
                      <a:pPr>
                        <a:defRPr sz="800">
                          <a:solidFill>
                            <a:srgbClr val="0B2780"/>
                          </a:solidFill>
                        </a:defRPr>
                      </a:pPr>
                      <a:t>[类别名称]</a:t>
                    </a:fld>
                    <a:r>
                      <a:rPr lang="en-US" altLang="zh-CN" baseline="0" dirty="0"/>
                      <a:t>
</a:t>
                    </a:r>
                    <a:fld id="{C10184EB-D0A3-4B2E-B991-2314D6064FA9}" type="VALUE">
                      <a:rPr lang="en-US" altLang="zh-CN" baseline="0" smtClean="0"/>
                      <a:pPr>
                        <a:defRPr sz="800">
                          <a:solidFill>
                            <a:srgbClr val="0B2780"/>
                          </a:solidFill>
                        </a:defRPr>
                      </a:pPr>
                      <a:t>[值]</a:t>
                    </a:fld>
                    <a:endParaRPr lang="en-US" altLang="zh-CN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rgbClr val="0B278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 alt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E40-45C7-A859-2ECF31D57C4D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rgbClr val="0B278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C5B543-E498-4798-9BC9-5550A6308621}" type="CATEGORYNAME">
                      <a:rPr lang="en-US" altLang="zh-CN"/>
                      <a:pPr>
                        <a:defRPr sz="800">
                          <a:solidFill>
                            <a:srgbClr val="0B2780"/>
                          </a:solidFill>
                        </a:defRPr>
                      </a:pPr>
                      <a:t>[类别名称]</a:t>
                    </a:fld>
                    <a:r>
                      <a:rPr lang="en-US" altLang="zh-CN" baseline="0" dirty="0"/>
                      <a:t>
</a:t>
                    </a:r>
                    <a:fld id="{5B2AF1FD-3FA9-46E7-9EDF-1F7B0809BE43}" type="VALUE">
                      <a:rPr lang="en-US" altLang="zh-CN" baseline="0" smtClean="0"/>
                      <a:pPr>
                        <a:defRPr sz="800">
                          <a:solidFill>
                            <a:srgbClr val="0B2780"/>
                          </a:solidFill>
                        </a:defRPr>
                      </a:pPr>
                      <a:t>[值]</a:t>
                    </a:fld>
                    <a:endParaRPr lang="en-US" altLang="zh-CN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rgbClr val="0B278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 alt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E40-45C7-A859-2ECF31D57C4D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rgbClr val="0B278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E75C58E-F1F2-4EF7-A6F8-B2C515E6D901}" type="CATEGORYNAME">
                      <a:rPr lang="en-US" altLang="zh-CN"/>
                      <a:pPr>
                        <a:defRPr sz="800">
                          <a:solidFill>
                            <a:srgbClr val="0B2780"/>
                          </a:solidFill>
                        </a:defRPr>
                      </a:pPr>
                      <a:t>[类别名称]</a:t>
                    </a:fld>
                    <a:r>
                      <a:rPr lang="en-US" altLang="zh-CN" baseline="0" dirty="0"/>
                      <a:t>
</a:t>
                    </a:r>
                    <a:fld id="{992A8F4C-750A-4B8C-9C76-C053A035082C}" type="VALUE">
                      <a:rPr lang="en-US" altLang="zh-CN" baseline="0" smtClean="0"/>
                      <a:pPr>
                        <a:defRPr sz="800">
                          <a:solidFill>
                            <a:srgbClr val="0B2780"/>
                          </a:solidFill>
                        </a:defRPr>
                      </a:pPr>
                      <a:t>[值]</a:t>
                    </a:fld>
                    <a:endParaRPr lang="en-US" altLang="zh-CN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rgbClr val="0B278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 alt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E40-45C7-A859-2ECF31D57C4D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rgbClr val="0B278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ABB4FD3-CFB2-4270-A64B-4D3A6264F5DB}" type="CATEGORYNAME">
                      <a:rPr lang="en-US" altLang="zh-CN"/>
                      <a:pPr>
                        <a:defRPr sz="800">
                          <a:solidFill>
                            <a:srgbClr val="0B2780"/>
                          </a:solidFill>
                        </a:defRPr>
                      </a:pPr>
                      <a:t>[类别名称]</a:t>
                    </a:fld>
                    <a:r>
                      <a:rPr lang="en-US" altLang="zh-CN" baseline="0" dirty="0"/>
                      <a:t>
</a:t>
                    </a:r>
                    <a:fld id="{8477B73B-7B63-4899-A588-55535DC3E85D}" type="VALUE">
                      <a:rPr lang="en-US" altLang="zh-CN" baseline="0" smtClean="0"/>
                      <a:pPr>
                        <a:defRPr sz="800">
                          <a:solidFill>
                            <a:srgbClr val="0B2780"/>
                          </a:solidFill>
                        </a:defRPr>
                      </a:pPr>
                      <a:t>[值]</a:t>
                    </a:fld>
                    <a:endParaRPr lang="en-US" altLang="zh-CN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rgbClr val="0B278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 alt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1E40-45C7-A859-2ECF31D57C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rgbClr val="0B278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HE</c:v>
                </c:pt>
                <c:pt idx="1">
                  <c:v>EX</c:v>
                </c:pt>
                <c:pt idx="2">
                  <c:v>SE</c:v>
                </c:pt>
                <c:pt idx="3">
                  <c:v>MA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0.58099999999999996</c:v>
                </c:pt>
                <c:pt idx="1">
                  <c:v>0.26200000000000001</c:v>
                </c:pt>
                <c:pt idx="2">
                  <c:v>0.13800000000000001</c:v>
                </c:pt>
                <c:pt idx="3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40-45C7-A859-2ECF31D57C4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353731738326115"/>
          <c:y val="0.20227158809423285"/>
          <c:w val="0.65590573446078682"/>
          <c:h val="0.7378478690603994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E40-45C7-A859-2ECF31D57C4D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E40-45C7-A859-2ECF31D57C4D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E40-45C7-A859-2ECF31D57C4D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1E40-45C7-A859-2ECF31D57C4D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rgbClr val="091D6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4CE0114-9563-46C8-B02B-D1A5C554CFB3}" type="CATEGORYNAME">
                      <a:rPr lang="en-US" altLang="zh-CN">
                        <a:solidFill>
                          <a:srgbClr val="091D66"/>
                        </a:solidFill>
                      </a:rPr>
                      <a:pPr>
                        <a:defRPr sz="800">
                          <a:solidFill>
                            <a:srgbClr val="091D66"/>
                          </a:solidFill>
                        </a:defRPr>
                      </a:pPr>
                      <a:t>[类别名称]</a:t>
                    </a:fld>
                    <a:r>
                      <a:rPr lang="en-US" altLang="zh-CN" baseline="0" dirty="0">
                        <a:solidFill>
                          <a:srgbClr val="091D66"/>
                        </a:solidFill>
                      </a:rPr>
                      <a:t>
</a:t>
                    </a:r>
                    <a:fld id="{C10184EB-D0A3-4B2E-B991-2314D6064FA9}" type="VALUE">
                      <a:rPr lang="en-US" altLang="zh-CN" baseline="0" smtClean="0">
                        <a:solidFill>
                          <a:srgbClr val="091D66"/>
                        </a:solidFill>
                      </a:rPr>
                      <a:pPr>
                        <a:defRPr sz="800">
                          <a:solidFill>
                            <a:srgbClr val="091D66"/>
                          </a:solidFill>
                        </a:defRPr>
                      </a:pPr>
                      <a:t>[值]</a:t>
                    </a:fld>
                    <a:endParaRPr lang="en-US" altLang="zh-CN" baseline="0" dirty="0">
                      <a:solidFill>
                        <a:srgbClr val="091D6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rgbClr val="091D6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 alt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E40-45C7-A859-2ECF31D57C4D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rgbClr val="091D6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C5B543-E498-4798-9BC9-5550A6308621}" type="CATEGORYNAME">
                      <a:rPr lang="en-US" altLang="zh-CN">
                        <a:solidFill>
                          <a:srgbClr val="091D66"/>
                        </a:solidFill>
                      </a:rPr>
                      <a:pPr>
                        <a:defRPr sz="800">
                          <a:solidFill>
                            <a:srgbClr val="091D66"/>
                          </a:solidFill>
                        </a:defRPr>
                      </a:pPr>
                      <a:t>[类别名称]</a:t>
                    </a:fld>
                    <a:r>
                      <a:rPr lang="en-US" altLang="zh-CN" baseline="0" dirty="0">
                        <a:solidFill>
                          <a:srgbClr val="091D66"/>
                        </a:solidFill>
                      </a:rPr>
                      <a:t>
</a:t>
                    </a:r>
                    <a:fld id="{5B2AF1FD-3FA9-46E7-9EDF-1F7B0809BE43}" type="VALUE">
                      <a:rPr lang="en-US" altLang="zh-CN" baseline="0" smtClean="0">
                        <a:solidFill>
                          <a:srgbClr val="091D66"/>
                        </a:solidFill>
                      </a:rPr>
                      <a:pPr>
                        <a:defRPr sz="800">
                          <a:solidFill>
                            <a:srgbClr val="091D66"/>
                          </a:solidFill>
                        </a:defRPr>
                      </a:pPr>
                      <a:t>[值]</a:t>
                    </a:fld>
                    <a:endParaRPr lang="en-US" altLang="zh-CN" baseline="0" dirty="0">
                      <a:solidFill>
                        <a:srgbClr val="091D6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rgbClr val="091D6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 alt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E40-45C7-A859-2ECF31D57C4D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rgbClr val="091D6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E75C58E-F1F2-4EF7-A6F8-B2C515E6D901}" type="CATEGORYNAME">
                      <a:rPr lang="en-US" altLang="zh-CN">
                        <a:solidFill>
                          <a:srgbClr val="091D66"/>
                        </a:solidFill>
                      </a:rPr>
                      <a:pPr>
                        <a:defRPr sz="800">
                          <a:solidFill>
                            <a:srgbClr val="091D66"/>
                          </a:solidFill>
                        </a:defRPr>
                      </a:pPr>
                      <a:t>[类别名称]</a:t>
                    </a:fld>
                    <a:r>
                      <a:rPr lang="en-US" altLang="zh-CN" baseline="0" dirty="0">
                        <a:solidFill>
                          <a:srgbClr val="091D66"/>
                        </a:solidFill>
                      </a:rPr>
                      <a:t>
</a:t>
                    </a:r>
                    <a:fld id="{992A8F4C-750A-4B8C-9C76-C053A035082C}" type="VALUE">
                      <a:rPr lang="en-US" altLang="zh-CN" baseline="0" smtClean="0">
                        <a:solidFill>
                          <a:srgbClr val="091D66"/>
                        </a:solidFill>
                      </a:rPr>
                      <a:pPr>
                        <a:defRPr sz="800">
                          <a:solidFill>
                            <a:srgbClr val="091D66"/>
                          </a:solidFill>
                        </a:defRPr>
                      </a:pPr>
                      <a:t>[值]</a:t>
                    </a:fld>
                    <a:endParaRPr lang="en-US" altLang="zh-CN" baseline="0" dirty="0">
                      <a:solidFill>
                        <a:srgbClr val="091D6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rgbClr val="091D6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 alt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E40-45C7-A859-2ECF31D57C4D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spc="0" baseline="0">
                        <a:solidFill>
                          <a:srgbClr val="091D6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ABB4FD3-CFB2-4270-A64B-4D3A6264F5DB}" type="CATEGORYNAME">
                      <a:rPr lang="en-US" altLang="zh-CN">
                        <a:solidFill>
                          <a:srgbClr val="091D66"/>
                        </a:solidFill>
                      </a:rPr>
                      <a:pPr>
                        <a:defRPr sz="800">
                          <a:solidFill>
                            <a:srgbClr val="091D66"/>
                          </a:solidFill>
                        </a:defRPr>
                      </a:pPr>
                      <a:t>[类别名称]</a:t>
                    </a:fld>
                    <a:r>
                      <a:rPr lang="en-US" altLang="zh-CN" baseline="0" dirty="0">
                        <a:solidFill>
                          <a:srgbClr val="091D66"/>
                        </a:solidFill>
                      </a:rPr>
                      <a:t>
</a:t>
                    </a:r>
                    <a:fld id="{8477B73B-7B63-4899-A588-55535DC3E85D}" type="VALUE">
                      <a:rPr lang="en-US" altLang="zh-CN" baseline="0" smtClean="0">
                        <a:solidFill>
                          <a:srgbClr val="091D66"/>
                        </a:solidFill>
                      </a:rPr>
                      <a:pPr>
                        <a:defRPr sz="800">
                          <a:solidFill>
                            <a:srgbClr val="091D66"/>
                          </a:solidFill>
                        </a:defRPr>
                      </a:pPr>
                      <a:t>[值]</a:t>
                    </a:fld>
                    <a:endParaRPr lang="en-US" altLang="zh-CN" baseline="0" dirty="0">
                      <a:solidFill>
                        <a:srgbClr val="091D6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rgbClr val="091D6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 alt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1E40-45C7-A859-2ECF31D57C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rgbClr val="091D6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HE</c:v>
                </c:pt>
                <c:pt idx="1">
                  <c:v>EX</c:v>
                </c:pt>
                <c:pt idx="2">
                  <c:v>SE</c:v>
                </c:pt>
                <c:pt idx="3">
                  <c:v>MA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0.45450000000000002</c:v>
                </c:pt>
                <c:pt idx="1">
                  <c:v>0.2757</c:v>
                </c:pt>
                <c:pt idx="2">
                  <c:v>0.16569999999999999</c:v>
                </c:pt>
                <c:pt idx="3">
                  <c:v>0.1041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40-45C7-A859-2ECF31D57C4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2025/4/24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31.png"/><Relationship Id="rId3" Type="http://schemas.openxmlformats.org/officeDocument/2006/relationships/tags" Target="../tags/tag79.xml"/><Relationship Id="rId21" Type="http://schemas.openxmlformats.org/officeDocument/2006/relationships/image" Target="../media/image1.pn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image" Target="../media/image30.png"/><Relationship Id="rId2" Type="http://schemas.openxmlformats.org/officeDocument/2006/relationships/tags" Target="../tags/tag78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3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19" Type="http://schemas.openxmlformats.org/officeDocument/2006/relationships/image" Target="../media/image3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94.xml"/><Relationship Id="rId7" Type="http://schemas.openxmlformats.org/officeDocument/2006/relationships/image" Target="../media/image1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tags" Target="../tags/tag98.xml"/><Relationship Id="rId21" Type="http://schemas.openxmlformats.org/officeDocument/2006/relationships/image" Target="../media/image42.jpe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tags" Target="../tags/tag97.xml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29" Type="http://schemas.openxmlformats.org/officeDocument/2006/relationships/image" Target="../media/image50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45.png"/><Relationship Id="rId32" Type="http://schemas.openxmlformats.org/officeDocument/2006/relationships/chart" Target="../charts/chart2.xml"/><Relationship Id="rId5" Type="http://schemas.openxmlformats.org/officeDocument/2006/relationships/tags" Target="../tags/tag100.xm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jpeg"/><Relationship Id="rId10" Type="http://schemas.openxmlformats.org/officeDocument/2006/relationships/tags" Target="../tags/tag105.xml"/><Relationship Id="rId19" Type="http://schemas.openxmlformats.org/officeDocument/2006/relationships/image" Target="../media/image40.jpeg"/><Relationship Id="rId31" Type="http://schemas.openxmlformats.org/officeDocument/2006/relationships/chart" Target="../charts/chart1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1.png"/><Relationship Id="rId22" Type="http://schemas.openxmlformats.org/officeDocument/2006/relationships/image" Target="../media/image43.jpe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image" Target="../media/image29.png"/><Relationship Id="rId3" Type="http://schemas.openxmlformats.org/officeDocument/2006/relationships/tags" Target="../tags/tag110.xml"/><Relationship Id="rId21" Type="http://schemas.openxmlformats.org/officeDocument/2006/relationships/image" Target="../media/image56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image" Target="../media/image54.png"/><Relationship Id="rId2" Type="http://schemas.openxmlformats.org/officeDocument/2006/relationships/tags" Target="../tags/tag109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image" Target="../media/image52.png"/><Relationship Id="rId10" Type="http://schemas.openxmlformats.org/officeDocument/2006/relationships/tags" Target="../tags/tag117.xml"/><Relationship Id="rId19" Type="http://schemas.openxmlformats.org/officeDocument/2006/relationships/image" Target="../media/image1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60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59.png"/><Relationship Id="rId5" Type="http://schemas.openxmlformats.org/officeDocument/2006/relationships/tags" Target="../tags/tag125.xml"/><Relationship Id="rId10" Type="http://schemas.openxmlformats.org/officeDocument/2006/relationships/image" Target="../media/image58.png"/><Relationship Id="rId4" Type="http://schemas.openxmlformats.org/officeDocument/2006/relationships/tags" Target="../tags/tag124.xml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30.xml"/><Relationship Id="rId7" Type="http://schemas.openxmlformats.org/officeDocument/2006/relationships/image" Target="../media/image61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34.xml"/><Relationship Id="rId7" Type="http://schemas.openxmlformats.org/officeDocument/2006/relationships/image" Target="../media/image13.sv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26" Type="http://schemas.openxmlformats.org/officeDocument/2006/relationships/tags" Target="../tags/tag161.xml"/><Relationship Id="rId39" Type="http://schemas.openxmlformats.org/officeDocument/2006/relationships/image" Target="../media/image68.png"/><Relationship Id="rId21" Type="http://schemas.openxmlformats.org/officeDocument/2006/relationships/tags" Target="../tags/tag156.xml"/><Relationship Id="rId34" Type="http://schemas.openxmlformats.org/officeDocument/2006/relationships/image" Target="../media/image8.png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5" Type="http://schemas.openxmlformats.org/officeDocument/2006/relationships/tags" Target="../tags/tag160.xml"/><Relationship Id="rId33" Type="http://schemas.openxmlformats.org/officeDocument/2006/relationships/image" Target="../media/image7.svg"/><Relationship Id="rId38" Type="http://schemas.openxmlformats.org/officeDocument/2006/relationships/image" Target="../media/image67.png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29" Type="http://schemas.openxmlformats.org/officeDocument/2006/relationships/image" Target="../media/image1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24" Type="http://schemas.openxmlformats.org/officeDocument/2006/relationships/tags" Target="../tags/tag159.xml"/><Relationship Id="rId32" Type="http://schemas.openxmlformats.org/officeDocument/2006/relationships/image" Target="../media/image6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23" Type="http://schemas.openxmlformats.org/officeDocument/2006/relationships/tags" Target="../tags/tag158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65.png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31" Type="http://schemas.openxmlformats.org/officeDocument/2006/relationships/image" Target="../media/image64.svg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Relationship Id="rId22" Type="http://schemas.openxmlformats.org/officeDocument/2006/relationships/tags" Target="../tags/tag157.xml"/><Relationship Id="rId27" Type="http://schemas.openxmlformats.org/officeDocument/2006/relationships/tags" Target="../tags/tag162.xml"/><Relationship Id="rId30" Type="http://schemas.openxmlformats.org/officeDocument/2006/relationships/image" Target="../media/image63.png"/><Relationship Id="rId35" Type="http://schemas.openxmlformats.org/officeDocument/2006/relationships/image" Target="../media/image9.svg"/><Relationship Id="rId8" Type="http://schemas.openxmlformats.org/officeDocument/2006/relationships/tags" Target="../tags/tag143.xml"/><Relationship Id="rId3" Type="http://schemas.openxmlformats.org/officeDocument/2006/relationships/tags" Target="../tags/tag1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8.png"/><Relationship Id="rId3" Type="http://schemas.openxmlformats.org/officeDocument/2006/relationships/tags" Target="../tags/tag4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7.sv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11.sv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6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5.svg"/><Relationship Id="rId28" Type="http://schemas.openxmlformats.org/officeDocument/2006/relationships/image" Target="../media/image10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3.xml"/><Relationship Id="rId7" Type="http://schemas.openxmlformats.org/officeDocument/2006/relationships/image" Target="../media/image13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4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1.xml"/><Relationship Id="rId7" Type="http://schemas.openxmlformats.org/officeDocument/2006/relationships/image" Target="../media/image1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5.xml"/><Relationship Id="rId7" Type="http://schemas.openxmlformats.org/officeDocument/2006/relationships/image" Target="../media/image13.sv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18.png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17.jpeg"/><Relationship Id="rId33" Type="http://schemas.openxmlformats.org/officeDocument/2006/relationships/image" Target="../media/image25.sv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1.sv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1.png"/><Relationship Id="rId32" Type="http://schemas.openxmlformats.org/officeDocument/2006/relationships/image" Target="../media/image24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20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23.sv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image" Target="../media/image19.svg"/><Relationship Id="rId30" Type="http://schemas.openxmlformats.org/officeDocument/2006/relationships/image" Target="../media/image22.png"/><Relationship Id="rId8" Type="http://schemas.openxmlformats.org/officeDocument/2006/relationships/tags" Target="../tags/tag4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1.xml"/><Relationship Id="rId7" Type="http://schemas.openxmlformats.org/officeDocument/2006/relationships/image" Target="../media/image13.sv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28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27.png"/><Relationship Id="rId2" Type="http://schemas.openxmlformats.org/officeDocument/2006/relationships/tags" Target="../tags/tag64.xml"/><Relationship Id="rId16" Type="http://schemas.openxmlformats.org/officeDocument/2006/relationships/image" Target="../media/image26.png"/><Relationship Id="rId20" Type="http://schemas.openxmlformats.org/officeDocument/2006/relationships/image" Target="../media/image1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2.xml"/><Relationship Id="rId19" Type="http://schemas.openxmlformats.org/officeDocument/2006/relationships/image" Target="../media/image29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/>
        </p:nvSpPr>
        <p:spPr>
          <a:xfrm>
            <a:off x="0" y="0"/>
            <a:ext cx="12191365" cy="6858000"/>
          </a:xfrm>
          <a:prstGeom prst="frame">
            <a:avLst>
              <a:gd name="adj1" fmla="val 35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86168" y="963295"/>
            <a:ext cx="10019665" cy="49314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3595" y="252729"/>
            <a:ext cx="595675" cy="5760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0D391B-331A-0369-2B41-E675725399A1}"/>
              </a:ext>
            </a:extLst>
          </p:cNvPr>
          <p:cNvSpPr txBox="1"/>
          <p:nvPr/>
        </p:nvSpPr>
        <p:spPr>
          <a:xfrm>
            <a:off x="1086167" y="2418194"/>
            <a:ext cx="10019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糖尿病性视网膜病变诊断</a:t>
            </a:r>
            <a:endParaRPr lang="en-US" altLang="en-US" sz="48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FE7B6F-0028-32FE-1610-02F41A2FC1D0}"/>
              </a:ext>
            </a:extLst>
          </p:cNvPr>
          <p:cNvSpPr txBox="1"/>
          <p:nvPr/>
        </p:nvSpPr>
        <p:spPr>
          <a:xfrm>
            <a:off x="1086166" y="5038090"/>
            <a:ext cx="10019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2025/04/24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8D3F213-9BC6-3ECB-8924-20455C1F34EC}"/>
              </a:ext>
            </a:extLst>
          </p:cNvPr>
          <p:cNvSpPr txBox="1"/>
          <p:nvPr/>
        </p:nvSpPr>
        <p:spPr>
          <a:xfrm>
            <a:off x="1086167" y="4539729"/>
            <a:ext cx="10019664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2250944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谌乐俊杰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2250758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林继申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2251941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王成威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A62C2F-B388-4FC0-4779-592A5464E1FE}"/>
              </a:ext>
            </a:extLst>
          </p:cNvPr>
          <p:cNvSpPr txBox="1"/>
          <p:nvPr/>
        </p:nvSpPr>
        <p:spPr>
          <a:xfrm>
            <a:off x="1086167" y="1484630"/>
            <a:ext cx="10019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中期汇报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D43A790-AD05-EE88-58E5-DEE9BA076162}"/>
              </a:ext>
            </a:extLst>
          </p:cNvPr>
          <p:cNvGrpSpPr/>
          <p:nvPr/>
        </p:nvGrpSpPr>
        <p:grpSpPr>
          <a:xfrm>
            <a:off x="3605531" y="1390129"/>
            <a:ext cx="832485" cy="954405"/>
            <a:chOff x="4316" y="2680"/>
            <a:chExt cx="1560" cy="1788"/>
          </a:xfrm>
        </p:grpSpPr>
        <p:sp>
          <p:nvSpPr>
            <p:cNvPr id="35" name="任意多边形 8">
              <a:extLst>
                <a:ext uri="{FF2B5EF4-FFF2-40B4-BE49-F238E27FC236}">
                  <a16:creationId xmlns:a16="http://schemas.microsoft.com/office/drawing/2014/main" id="{5C23721F-D61A-BC02-B2B2-CF08B5D0508B}"/>
                </a:ext>
              </a:extLst>
            </p:cNvPr>
            <p:cNvSpPr/>
            <p:nvPr/>
          </p:nvSpPr>
          <p:spPr>
            <a:xfrm>
              <a:off x="4684" y="2680"/>
              <a:ext cx="1087" cy="605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任意多边形 10">
              <a:extLst>
                <a:ext uri="{FF2B5EF4-FFF2-40B4-BE49-F238E27FC236}">
                  <a16:creationId xmlns:a16="http://schemas.microsoft.com/office/drawing/2014/main" id="{8A2D4BD4-EAE6-07F8-5B83-30B4495EA57C}"/>
                </a:ext>
              </a:extLst>
            </p:cNvPr>
            <p:cNvSpPr/>
            <p:nvPr/>
          </p:nvSpPr>
          <p:spPr>
            <a:xfrm>
              <a:off x="4316" y="3660"/>
              <a:ext cx="1560" cy="808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229660C-3FA1-1D8A-53FD-940F30D1DBB6}"/>
              </a:ext>
            </a:extLst>
          </p:cNvPr>
          <p:cNvGrpSpPr/>
          <p:nvPr/>
        </p:nvGrpSpPr>
        <p:grpSpPr>
          <a:xfrm>
            <a:off x="7753985" y="1390129"/>
            <a:ext cx="912495" cy="954405"/>
            <a:chOff x="13430" y="2875"/>
            <a:chExt cx="1720" cy="1449"/>
          </a:xfrm>
        </p:grpSpPr>
        <p:sp>
          <p:nvSpPr>
            <p:cNvPr id="38" name="任意多边形 12">
              <a:extLst>
                <a:ext uri="{FF2B5EF4-FFF2-40B4-BE49-F238E27FC236}">
                  <a16:creationId xmlns:a16="http://schemas.microsoft.com/office/drawing/2014/main" id="{AEBAA94E-07CD-5007-9650-9C1B250E32DD}"/>
                </a:ext>
              </a:extLst>
            </p:cNvPr>
            <p:cNvSpPr/>
            <p:nvPr/>
          </p:nvSpPr>
          <p:spPr>
            <a:xfrm flipH="1">
              <a:off x="13547" y="2875"/>
              <a:ext cx="1087" cy="426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sp>
          <p:nvSpPr>
            <p:cNvPr id="39" name="任意多边形 13">
              <a:extLst>
                <a:ext uri="{FF2B5EF4-FFF2-40B4-BE49-F238E27FC236}">
                  <a16:creationId xmlns:a16="http://schemas.microsoft.com/office/drawing/2014/main" id="{14D084A5-3163-A7CF-6F27-14BA7107211E}"/>
                </a:ext>
              </a:extLst>
            </p:cNvPr>
            <p:cNvSpPr/>
            <p:nvPr/>
          </p:nvSpPr>
          <p:spPr>
            <a:xfrm flipH="1">
              <a:off x="13430" y="3658"/>
              <a:ext cx="1721" cy="666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CBFDDCD-DE00-7946-89BC-524E5C49C2E8}"/>
              </a:ext>
            </a:extLst>
          </p:cNvPr>
          <p:cNvGrpSpPr/>
          <p:nvPr/>
        </p:nvGrpSpPr>
        <p:grpSpPr>
          <a:xfrm>
            <a:off x="3869372" y="3576434"/>
            <a:ext cx="4452620" cy="467995"/>
            <a:chOff x="6094" y="6052"/>
            <a:chExt cx="7012" cy="737"/>
          </a:xfrm>
        </p:grpSpPr>
        <p:sp>
          <p:nvSpPr>
            <p:cNvPr id="41" name="圆角矩形 28">
              <a:extLst>
                <a:ext uri="{FF2B5EF4-FFF2-40B4-BE49-F238E27FC236}">
                  <a16:creationId xmlns:a16="http://schemas.microsoft.com/office/drawing/2014/main" id="{417742E1-F954-F498-B3DD-B5217453775E}"/>
                </a:ext>
              </a:extLst>
            </p:cNvPr>
            <p:cNvSpPr/>
            <p:nvPr/>
          </p:nvSpPr>
          <p:spPr>
            <a:xfrm>
              <a:off x="6094" y="6052"/>
              <a:ext cx="7012" cy="7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67BCF26-E3C4-2F6A-2E7F-FD6EBC7A82F1}"/>
                </a:ext>
              </a:extLst>
            </p:cNvPr>
            <p:cNvSpPr txBox="1"/>
            <p:nvPr/>
          </p:nvSpPr>
          <p:spPr>
            <a:xfrm>
              <a:off x="6908" y="6138"/>
              <a:ext cx="5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专业方向综合项目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第七组</a:t>
              </a: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4D4B247-7DF2-E24D-BE05-F515E8D2A0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0" y="6137"/>
              <a:ext cx="567" cy="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44" name="图片 32" descr="templates\docerresourceshop\icons\\343435383230363b343132373739303bcbd1cbf7">
              <a:extLst>
                <a:ext uri="{FF2B5EF4-FFF2-40B4-BE49-F238E27FC236}">
                  <a16:creationId xmlns:a16="http://schemas.microsoft.com/office/drawing/2014/main" id="{EF96C947-D2CB-7F61-9750-F3210E3A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5" y="6222"/>
              <a:ext cx="397" cy="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A850C-2C6E-A571-6DBF-0D9B12FEC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D73EC49-D052-931E-E7B9-D74A4D2364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7167" y="1817545"/>
            <a:ext cx="4655218" cy="19934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EE5031-555E-DF73-01C6-B3B019E41C2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73946" y="1882244"/>
            <a:ext cx="3203227" cy="18802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147E2C-C160-19BA-0656-4F0394EBA6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20389" y="4787595"/>
            <a:ext cx="3856784" cy="15866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6BAC06-15E0-80EC-D950-FDC2D2F58A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17589" y="4942876"/>
            <a:ext cx="4077246" cy="150099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C130E62-C519-95AD-08D1-1529C4BF4A15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3789B2-432D-764C-E7F8-AD16A5EB5DE9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3A2D68-0E25-D6F4-B525-BEB3B6E7C50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阶段性成果展示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52C322-E94E-319C-9D8F-8215C2B8160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 of Milestone Achievements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58BACC-1BEE-84BA-E8F5-C9BD8B260E01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0B1146-56F9-9AE7-5E1B-4CB4D850ECA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0" y="810584"/>
            <a:ext cx="931591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交付物 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：基于深度学习的语义分割任务方法调研笔记</a:t>
            </a:r>
          </a:p>
        </p:txBody>
      </p:sp>
      <p:sp>
        <p:nvSpPr>
          <p:cNvPr id="8" name="圆角矩形 4">
            <a:extLst>
              <a:ext uri="{FF2B5EF4-FFF2-40B4-BE49-F238E27FC236}">
                <a16:creationId xmlns:a16="http://schemas.microsoft.com/office/drawing/2014/main" id="{7811E648-D18B-9C80-774B-051FCB89B369}"/>
              </a:ext>
            </a:extLst>
          </p:cNvPr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F4BC24-5E26-DF86-97E5-77D5BAB93DA4}"/>
              </a:ext>
            </a:extLst>
          </p:cNvPr>
          <p:cNvGrpSpPr/>
          <p:nvPr/>
        </p:nvGrpSpPr>
        <p:grpSpPr>
          <a:xfrm>
            <a:off x="2379844" y="1390505"/>
            <a:ext cx="1618615" cy="358775"/>
            <a:chOff x="1750197" y="4265997"/>
            <a:chExt cx="1618615" cy="358775"/>
          </a:xfrm>
        </p:grpSpPr>
        <p:sp>
          <p:nvSpPr>
            <p:cNvPr id="12" name="圆角矩形 2">
              <a:extLst>
                <a:ext uri="{FF2B5EF4-FFF2-40B4-BE49-F238E27FC236}">
                  <a16:creationId xmlns:a16="http://schemas.microsoft.com/office/drawing/2014/main" id="{3A962AD9-C70F-98CA-4D9B-35DCE6FBCB7B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E1CA173-E8EB-2542-3BB8-3E808B23621F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760867" y="4291396"/>
              <a:ext cx="159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Inception-V3</a:t>
              </a:r>
            </a:p>
          </p:txBody>
        </p:sp>
      </p:grpSp>
      <p:sp>
        <p:nvSpPr>
          <p:cNvPr id="27" name="圆角矩形 4">
            <a:extLst>
              <a:ext uri="{FF2B5EF4-FFF2-40B4-BE49-F238E27FC236}">
                <a16:creationId xmlns:a16="http://schemas.microsoft.com/office/drawing/2014/main" id="{18902B3E-1B0B-17AA-F190-B568112359B6}"/>
              </a:ext>
            </a:extLst>
          </p:cNvPr>
          <p:cNvSpPr/>
          <p:nvPr/>
        </p:nvSpPr>
        <p:spPr>
          <a:xfrm>
            <a:off x="421641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0793AFE-8831-A805-488A-984FD96EB990}"/>
              </a:ext>
            </a:extLst>
          </p:cNvPr>
          <p:cNvGrpSpPr/>
          <p:nvPr/>
        </p:nvGrpSpPr>
        <p:grpSpPr>
          <a:xfrm>
            <a:off x="2369173" y="4064036"/>
            <a:ext cx="1639956" cy="358775"/>
            <a:chOff x="1739526" y="4265997"/>
            <a:chExt cx="1639956" cy="358775"/>
          </a:xfrm>
        </p:grpSpPr>
        <p:sp>
          <p:nvSpPr>
            <p:cNvPr id="29" name="圆角矩形 2">
              <a:extLst>
                <a:ext uri="{FF2B5EF4-FFF2-40B4-BE49-F238E27FC236}">
                  <a16:creationId xmlns:a16="http://schemas.microsoft.com/office/drawing/2014/main" id="{AEE7F09E-2F41-EA23-EA4D-B768CD2892C7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1614712-A0BC-1842-AAFB-EFCD8E9C2B20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739526" y="4291396"/>
              <a:ext cx="1639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DenseNet-121</a:t>
              </a:r>
            </a:p>
          </p:txBody>
        </p:sp>
      </p:grpSp>
      <p:sp>
        <p:nvSpPr>
          <p:cNvPr id="31" name="圆角矩形 4">
            <a:extLst>
              <a:ext uri="{FF2B5EF4-FFF2-40B4-BE49-F238E27FC236}">
                <a16:creationId xmlns:a16="http://schemas.microsoft.com/office/drawing/2014/main" id="{7DB5B855-49B3-B0F2-7123-57190C10F043}"/>
              </a:ext>
            </a:extLst>
          </p:cNvPr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751E35D-48AB-21D0-05A0-E2EC4316773C}"/>
              </a:ext>
            </a:extLst>
          </p:cNvPr>
          <p:cNvGrpSpPr/>
          <p:nvPr/>
        </p:nvGrpSpPr>
        <p:grpSpPr>
          <a:xfrm>
            <a:off x="8193539" y="1390505"/>
            <a:ext cx="1618615" cy="358775"/>
            <a:chOff x="1750197" y="4265997"/>
            <a:chExt cx="1618615" cy="358775"/>
          </a:xfrm>
        </p:grpSpPr>
        <p:sp>
          <p:nvSpPr>
            <p:cNvPr id="33" name="圆角矩形 2">
              <a:extLst>
                <a:ext uri="{FF2B5EF4-FFF2-40B4-BE49-F238E27FC236}">
                  <a16:creationId xmlns:a16="http://schemas.microsoft.com/office/drawing/2014/main" id="{45796D6F-6539-EB20-3542-68575E5E2C18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206063C-148C-1AE3-450C-66EDA5BFC52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VGG19</a:t>
              </a:r>
            </a:p>
          </p:txBody>
        </p:sp>
      </p:grpSp>
      <p:sp>
        <p:nvSpPr>
          <p:cNvPr id="35" name="圆角矩形 4">
            <a:extLst>
              <a:ext uri="{FF2B5EF4-FFF2-40B4-BE49-F238E27FC236}">
                <a16:creationId xmlns:a16="http://schemas.microsoft.com/office/drawing/2014/main" id="{56BF3633-39B8-BC99-BCB9-B843FDE7DF67}"/>
              </a:ext>
            </a:extLst>
          </p:cNvPr>
          <p:cNvSpPr/>
          <p:nvPr/>
        </p:nvSpPr>
        <p:spPr>
          <a:xfrm>
            <a:off x="6235336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FF62634-C341-BA1B-697A-1CFACAC5A87A}"/>
              </a:ext>
            </a:extLst>
          </p:cNvPr>
          <p:cNvGrpSpPr/>
          <p:nvPr/>
        </p:nvGrpSpPr>
        <p:grpSpPr>
          <a:xfrm>
            <a:off x="8193538" y="4064036"/>
            <a:ext cx="1618616" cy="358775"/>
            <a:chOff x="1750196" y="4265997"/>
            <a:chExt cx="1618616" cy="358775"/>
          </a:xfrm>
        </p:grpSpPr>
        <p:sp>
          <p:nvSpPr>
            <p:cNvPr id="37" name="圆角矩形 2">
              <a:extLst>
                <a:ext uri="{FF2B5EF4-FFF2-40B4-BE49-F238E27FC236}">
                  <a16:creationId xmlns:a16="http://schemas.microsoft.com/office/drawing/2014/main" id="{B4912261-B3BC-D25D-28E8-4D52C8FB6178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3081631-6CDA-1BE5-F8D1-1B8B216CCBE4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MobileNetV2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13F06E84-8B5C-D75F-8662-E1430FCA195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59463" y="1765970"/>
            <a:ext cx="2231486" cy="127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Inception-V3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通过“分解卷积”和“不对称卷积”来减少计算量，同时保持模型的表达能力。分解卷积将大卷积核（如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5×5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）分解为多个小卷积核（如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3×3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1×1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），减少了参数数量。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F5B975-9023-D9C0-9C64-86AD3021A67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982848" y="1774679"/>
            <a:ext cx="3773078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VGG19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是一个经典的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模型，特点是使用了多个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3×3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卷积层堆叠，增加了网络的深度。输入图像大小为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224×224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像素。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6CFFF94-80A9-8012-3D94-573AE557BFC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2044" y="4465477"/>
            <a:ext cx="5514619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DenseNet-121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引入了“密集连接”（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 Connection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），每一层都直接连接到后续的所有层。这种设计有助于缓解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梯度消失问题，并且能够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更有效地利用特征。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CF5D856-31DE-234B-C25C-43677D4A14D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90575" y="4465477"/>
            <a:ext cx="5535023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MobileNetV2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是一种轻量级网络，适用于移动设备和嵌入式设备。它使用了“倒置残差块”（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Inverted Residual Block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）和“线性瓶颈”（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Linear Bottleneck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）结构，减少了计算量和参数量。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663315C-1A26-DBDA-CDB0-9284B15E5AB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59463" y="2992470"/>
            <a:ext cx="2109515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残差连接使得网络可以训练得非常深（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层），同时保持训练的稳定性。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检测中表现优异。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399401C-AA41-1BDC-4721-4257A735672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442149" y="2755995"/>
            <a:ext cx="1256433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计算效率高。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训练速度较快。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C115E52-763F-827D-A44A-4C2E18FAC8F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59463" y="5301133"/>
            <a:ext cx="1560926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结构简单，易于理解和实现。 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缺点是由于参数量较大，训练时间较长，准确率相对较低。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0EC917-79A1-43CA-82AD-DF6E097250E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287495" y="5181148"/>
            <a:ext cx="1230094" cy="127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密集连接使得网络能够更有效地利用特征，准确率较高。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缺点是训练时间较长。</a:t>
            </a:r>
          </a:p>
        </p:txBody>
      </p:sp>
    </p:spTree>
    <p:extLst>
      <p:ext uri="{BB962C8B-B14F-4D97-AF65-F5344CB8AC3E}">
        <p14:creationId xmlns:p14="http://schemas.microsoft.com/office/powerpoint/2010/main" val="318301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DC9D-6DB1-B335-0EEB-32B401918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05CAE1C-3FB0-D68D-8165-D4362DE678CC}"/>
              </a:ext>
            </a:extLst>
          </p:cNvPr>
          <p:cNvPicPr/>
          <p:nvPr/>
        </p:nvPicPr>
        <p:blipFill rotWithShape="1">
          <a:blip r:embed="rId6"/>
          <a:srcRect l="1618" t="1310" r="4571" b="2414"/>
          <a:stretch/>
        </p:blipFill>
        <p:spPr>
          <a:xfrm>
            <a:off x="8753223" y="534994"/>
            <a:ext cx="2901140" cy="3644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468BC16-6631-77A8-8310-4620D83D921C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93E4B0-16CF-312E-8B04-801C6E004353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7A7B1F-C25F-1355-1736-F737B2A0D6C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阶段性成果展示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8801CC-2FDE-33E9-2221-49436B8EC1F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 of Milestone Achievements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675DFD-342C-18E8-25EA-8B1E938D1A5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E1D6EC-8FD3-2E8A-2ED6-303DE6FAB8C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0" y="810584"/>
            <a:ext cx="931591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交付物 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：基于深度学习的语义分割任务方法调研笔记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21D9515-FDA7-E098-41F7-A31F2D9CE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514426"/>
              </p:ext>
            </p:extLst>
          </p:nvPr>
        </p:nvGraphicFramePr>
        <p:xfrm>
          <a:off x="497840" y="1648546"/>
          <a:ext cx="7779384" cy="494347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88084">
                  <a:extLst>
                    <a:ext uri="{9D8B030D-6E8A-4147-A177-3AD203B41FA5}">
                      <a16:colId xmlns:a16="http://schemas.microsoft.com/office/drawing/2014/main" val="249921211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536126597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3196614269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701932754"/>
                    </a:ext>
                  </a:extLst>
                </a:gridCol>
              </a:tblGrid>
              <a:tr h="35518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方法​​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​​核心特点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​​优点​​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>
                          <a:effectLst/>
                        </a:rPr>
                        <a:t>​​缺点​​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853585245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​​U-Net​​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编码器</a:t>
                      </a:r>
                      <a:r>
                        <a:rPr lang="en-US" altLang="zh-CN" sz="1000" u="none" strike="noStrike" dirty="0">
                          <a:effectLst/>
                        </a:rPr>
                        <a:t>-</a:t>
                      </a:r>
                      <a:r>
                        <a:rPr lang="zh-CN" altLang="en-US" sz="1000" u="none" strike="noStrike" dirty="0">
                          <a:effectLst/>
                        </a:rPr>
                        <a:t>解码器结构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跳跃连接（</a:t>
                      </a:r>
                      <a:r>
                        <a:rPr lang="en-US" sz="1000" u="none" strike="noStrike" dirty="0">
                          <a:effectLst/>
                        </a:rPr>
                        <a:t>Skip Connections）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b="1" u="none" strike="noStrike" dirty="0">
                          <a:solidFill>
                            <a:srgbClr val="091D66"/>
                          </a:solidFill>
                          <a:effectLst/>
                        </a:rPr>
                        <a:t>医学图像分割表现优异</a:t>
                      </a:r>
                      <a:endParaRPr lang="en-US" altLang="zh-CN" sz="1000" b="1" u="none" strike="noStrike" dirty="0">
                        <a:solidFill>
                          <a:srgbClr val="091D66"/>
                        </a:solidFill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b="1" u="none" strike="noStrike" dirty="0">
                          <a:solidFill>
                            <a:srgbClr val="091D66"/>
                          </a:solidFill>
                          <a:effectLst/>
                        </a:rPr>
                        <a:t>小数据集友好</a:t>
                      </a:r>
                      <a:endParaRPr lang="en-US" altLang="zh-CN" sz="1000" b="1" u="none" strike="noStrike" dirty="0">
                        <a:solidFill>
                          <a:srgbClr val="091D66"/>
                        </a:solidFill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b="1" u="none" strike="noStrike" dirty="0">
                          <a:solidFill>
                            <a:srgbClr val="091D66"/>
                          </a:solidFill>
                          <a:effectLst/>
                        </a:rPr>
                        <a:t>多尺度特征捕获能力强</a:t>
                      </a:r>
                      <a:endParaRPr lang="zh-CN" altLang="en-US" sz="1000" b="1" i="0" u="none" strike="noStrike" dirty="0">
                        <a:solidFill>
                          <a:srgbClr val="091D66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复杂场景表现较弱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968826127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​​SegNet​​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编码器</a:t>
                      </a:r>
                      <a:r>
                        <a:rPr lang="en-US" altLang="zh-CN" sz="1000" u="none" strike="noStrike" dirty="0">
                          <a:effectLst/>
                        </a:rPr>
                        <a:t>-</a:t>
                      </a:r>
                      <a:r>
                        <a:rPr lang="zh-CN" altLang="en-US" sz="1000" u="none" strike="noStrike" dirty="0">
                          <a:effectLst/>
                        </a:rPr>
                        <a:t>解码器结构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池化索引层（</a:t>
                      </a:r>
                      <a:r>
                        <a:rPr lang="en-US" altLang="zh-CN" sz="1000" u="none" strike="noStrike" dirty="0">
                          <a:effectLst/>
                        </a:rPr>
                        <a:t>Pooling Indices</a:t>
                      </a:r>
                      <a:r>
                        <a:rPr lang="zh-CN" altLang="en-US" sz="1000" u="none" strike="noStrike" dirty="0">
                          <a:effectLst/>
                        </a:rPr>
                        <a:t>）还原细节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轻量级设计，适合实时应用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边缘细节恢复较好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复杂场景 </a:t>
                      </a:r>
                      <a:r>
                        <a:rPr lang="en-US" altLang="zh-CN" sz="1000" u="none" strike="noStrike" dirty="0">
                          <a:effectLst/>
                        </a:rPr>
                        <a:t>/ </a:t>
                      </a:r>
                      <a:r>
                        <a:rPr lang="zh-CN" altLang="en-US" sz="1000" u="none" strike="noStrike" dirty="0">
                          <a:effectLst/>
                        </a:rPr>
                        <a:t>多类别任务表现较差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需更多训练数据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2217907166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>
                          <a:effectLst/>
                        </a:rPr>
                        <a:t>​​DenseASPP​​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结合 </a:t>
                      </a:r>
                      <a:r>
                        <a:rPr lang="en-US" sz="1000" u="none" strike="noStrike" dirty="0" err="1">
                          <a:effectLst/>
                        </a:rPr>
                        <a:t>DenseNet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zh-CN" altLang="en-US" sz="1000" u="none" strike="noStrike" dirty="0">
                          <a:effectLst/>
                        </a:rPr>
                        <a:t>和 </a:t>
                      </a:r>
                      <a:r>
                        <a:rPr lang="en-US" sz="1000" u="none" strike="noStrike" dirty="0">
                          <a:effectLst/>
                        </a:rPr>
                        <a:t>ASPP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多尺度空洞卷积捕获上下文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复杂场景鲁棒性强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多尺度特征融合最佳（</a:t>
                      </a:r>
                      <a:r>
                        <a:rPr lang="en-US" altLang="zh-CN" sz="1000" u="none" strike="noStrike" dirty="0" err="1">
                          <a:effectLst/>
                        </a:rPr>
                        <a:t>mIoU</a:t>
                      </a:r>
                      <a:r>
                        <a:rPr lang="en-US" altLang="zh-CN" sz="1000" u="none" strike="noStrike" dirty="0">
                          <a:effectLst/>
                        </a:rPr>
                        <a:t> </a:t>
                      </a:r>
                      <a:r>
                        <a:rPr lang="zh-CN" altLang="en-US" sz="1000" u="none" strike="noStrike" dirty="0">
                          <a:effectLst/>
                        </a:rPr>
                        <a:t>最高）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计算资源需求高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训练时间长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4291663291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​​ResNet50​​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残差连接（</a:t>
                      </a:r>
                      <a:r>
                        <a:rPr lang="en-US" sz="1000" u="none" strike="noStrike" dirty="0">
                          <a:effectLst/>
                        </a:rPr>
                        <a:t>Residual Connection）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解决梯度消失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深层网络稳定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000" u="none" strike="noStrike" dirty="0">
                          <a:effectLst/>
                        </a:rPr>
                        <a:t>DR </a:t>
                      </a:r>
                      <a:r>
                        <a:rPr lang="zh-CN" altLang="en-US" sz="1000" u="none" strike="noStrike" dirty="0">
                          <a:effectLst/>
                        </a:rPr>
                        <a:t>检测表现优异（损失较低）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>
                          <a:effectLst/>
                        </a:rPr>
                        <a:t>参数量较大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3740332161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​​Inception-V3​​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分解卷积（如 </a:t>
                      </a:r>
                      <a:r>
                        <a:rPr lang="en-US" altLang="zh-CN" sz="1000" u="none" strike="noStrike" dirty="0">
                          <a:effectLst/>
                        </a:rPr>
                        <a:t>5×5 → 3×3 + 1×1</a:t>
                      </a:r>
                      <a:r>
                        <a:rPr lang="zh-CN" altLang="en-US" sz="1000" u="none" strike="noStrike" dirty="0">
                          <a:effectLst/>
                        </a:rPr>
                        <a:t>）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降低计算量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计算效率高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训练速度快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准确率略低于 </a:t>
                      </a:r>
                      <a:r>
                        <a:rPr lang="en-US" sz="1000" u="none" strike="noStrike" dirty="0">
                          <a:effectLst/>
                        </a:rPr>
                        <a:t>ResNet50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385037161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​​VGG19​​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堆叠 </a:t>
                      </a:r>
                      <a:r>
                        <a:rPr lang="en-US" altLang="zh-CN" sz="1000" u="none" strike="noStrike" dirty="0">
                          <a:effectLst/>
                        </a:rPr>
                        <a:t>3×3 </a:t>
                      </a:r>
                      <a:r>
                        <a:rPr lang="zh-CN" altLang="en-US" sz="1000" u="none" strike="noStrike" dirty="0">
                          <a:effectLst/>
                        </a:rPr>
                        <a:t>卷积层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结构简单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>
                          <a:effectLst/>
                        </a:rPr>
                        <a:t>易于实现和理解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参数量大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训练慢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准确率较低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2792143284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​​DenseNet-121​​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密集连接（</a:t>
                      </a:r>
                      <a:r>
                        <a:rPr lang="en-US" sz="1000" u="none" strike="noStrike" dirty="0">
                          <a:effectLst/>
                        </a:rPr>
                        <a:t>Dense Connection）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复用特征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特征利用率高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准确率优于 </a:t>
                      </a:r>
                      <a:r>
                        <a:rPr lang="en-US" sz="1000" u="none" strike="noStrike" dirty="0">
                          <a:effectLst/>
                        </a:rPr>
                        <a:t>VGG19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训练时间长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内存消耗高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3580777242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​​MobileNetV2​​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倒置残差块（</a:t>
                      </a:r>
                      <a:r>
                        <a:rPr lang="en-US" sz="1000" u="none" strike="noStrike" dirty="0">
                          <a:effectLst/>
                        </a:rPr>
                        <a:t>Inverted Residual）+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线性瓶颈（</a:t>
                      </a:r>
                      <a:r>
                        <a:rPr lang="en-US" sz="1000" u="none" strike="noStrike" dirty="0">
                          <a:effectLst/>
                        </a:rPr>
                        <a:t>Linear Bottleneck）</a:t>
                      </a:r>
                      <a:r>
                        <a:rPr lang="zh-CN" altLang="en-US" sz="1000" u="none" strike="noStrike" dirty="0">
                          <a:effectLst/>
                        </a:rPr>
                        <a:t>轻量化设计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计算效率极高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适合移动端 </a:t>
                      </a:r>
                      <a:r>
                        <a:rPr lang="en-US" altLang="zh-CN" sz="1000" u="none" strike="noStrike" dirty="0">
                          <a:effectLst/>
                        </a:rPr>
                        <a:t>/ </a:t>
                      </a:r>
                      <a:r>
                        <a:rPr lang="zh-CN" altLang="en-US" sz="1000" u="none" strike="noStrike" dirty="0">
                          <a:effectLst/>
                        </a:rPr>
                        <a:t>嵌入式设备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准确率最低（牺牲精度换速度）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3361763889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ED7616CD-9045-6745-8831-701AE1400B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1167" y="4250264"/>
            <a:ext cx="3585253" cy="234176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554910C-5ADB-CD89-7183-8DC662407B2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97840" y="1289933"/>
            <a:ext cx="7779384" cy="33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表：基于深度学习的语义分割任务方法对比</a:t>
            </a:r>
          </a:p>
        </p:txBody>
      </p:sp>
    </p:spTree>
    <p:extLst>
      <p:ext uri="{BB962C8B-B14F-4D97-AF65-F5344CB8AC3E}">
        <p14:creationId xmlns:p14="http://schemas.microsoft.com/office/powerpoint/2010/main" val="335028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CACF2-2D28-544A-B043-C9766BB6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E821CF-30BE-B424-53CD-F4AC87AF5261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E7934A-0B5A-9605-83D3-AD5C26CD693F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473194-39A2-A1EB-E47B-A99FD990681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阶段性成果展示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7A89F2-6AAF-2393-90A4-2954CE98E9E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 of Milestone Achievements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4B304D-5B9A-9BCB-4C70-8F8D5603ABB2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F34117-D89F-6771-AB6A-480FAD439FE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0" y="810584"/>
            <a:ext cx="931591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交付物 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：经过数据增强的糖尿病性视网膜病变标准化数据集（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3014 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张）</a:t>
            </a:r>
          </a:p>
        </p:txBody>
      </p:sp>
      <p:sp>
        <p:nvSpPr>
          <p:cNvPr id="8" name="圆角矩形 4">
            <a:extLst>
              <a:ext uri="{FF2B5EF4-FFF2-40B4-BE49-F238E27FC236}">
                <a16:creationId xmlns:a16="http://schemas.microsoft.com/office/drawing/2014/main" id="{F209824A-A318-6814-9039-0178DFF5852A}"/>
              </a:ext>
            </a:extLst>
          </p:cNvPr>
          <p:cNvSpPr/>
          <p:nvPr/>
        </p:nvSpPr>
        <p:spPr>
          <a:xfrm>
            <a:off x="421642" y="1781344"/>
            <a:ext cx="3011498" cy="2873764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B816BCD-6A45-FCDB-7873-46CB0B7BB86C}"/>
              </a:ext>
            </a:extLst>
          </p:cNvPr>
          <p:cNvGrpSpPr/>
          <p:nvPr/>
        </p:nvGrpSpPr>
        <p:grpSpPr>
          <a:xfrm>
            <a:off x="1118083" y="1606091"/>
            <a:ext cx="1618615" cy="358775"/>
            <a:chOff x="1750197" y="4265997"/>
            <a:chExt cx="1618615" cy="358775"/>
          </a:xfrm>
        </p:grpSpPr>
        <p:sp>
          <p:nvSpPr>
            <p:cNvPr id="12" name="圆角矩形 2">
              <a:extLst>
                <a:ext uri="{FF2B5EF4-FFF2-40B4-BE49-F238E27FC236}">
                  <a16:creationId xmlns:a16="http://schemas.microsoft.com/office/drawing/2014/main" id="{17851706-9212-4FC6-73D2-8F080003BDDA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A55DAFB-68F9-D537-2624-0AF878815F1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760867" y="4291396"/>
              <a:ext cx="159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图像尺寸标准化</a:t>
              </a:r>
            </a:p>
          </p:txBody>
        </p:sp>
      </p:grpSp>
      <p:sp>
        <p:nvSpPr>
          <p:cNvPr id="14" name="圆角矩形 4">
            <a:extLst>
              <a:ext uri="{FF2B5EF4-FFF2-40B4-BE49-F238E27FC236}">
                <a16:creationId xmlns:a16="http://schemas.microsoft.com/office/drawing/2014/main" id="{102646DB-B95A-D152-43FC-73C9C3F5755C}"/>
              </a:ext>
            </a:extLst>
          </p:cNvPr>
          <p:cNvSpPr/>
          <p:nvPr/>
        </p:nvSpPr>
        <p:spPr>
          <a:xfrm>
            <a:off x="7722734" y="1781344"/>
            <a:ext cx="4047625" cy="2873764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7F7B848-6D32-AF08-EFC2-3DC3641B6673}"/>
              </a:ext>
            </a:extLst>
          </p:cNvPr>
          <p:cNvGrpSpPr/>
          <p:nvPr/>
        </p:nvGrpSpPr>
        <p:grpSpPr>
          <a:xfrm>
            <a:off x="8937238" y="1606091"/>
            <a:ext cx="1618616" cy="358775"/>
            <a:chOff x="1750196" y="4265997"/>
            <a:chExt cx="1618616" cy="358775"/>
          </a:xfrm>
        </p:grpSpPr>
        <p:sp>
          <p:nvSpPr>
            <p:cNvPr id="20" name="圆角矩形 2">
              <a:extLst>
                <a:ext uri="{FF2B5EF4-FFF2-40B4-BE49-F238E27FC236}">
                  <a16:creationId xmlns:a16="http://schemas.microsoft.com/office/drawing/2014/main" id="{B159D724-14F7-2402-0529-310226CDEDAE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751AC83-D576-056B-A09D-F784FE6A6038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数据增强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9662B51-73BC-2A60-A08A-44300F22B86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1641" y="1255422"/>
            <a:ext cx="11348718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我们对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TJDR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IDRiD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三个糖尿病性视网膜病变数据集进行了标准化处理和数据增强处理。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B38784-3E26-BC90-C652-4391B5576B6D}"/>
              </a:ext>
            </a:extLst>
          </p:cNvPr>
          <p:cNvSpPr txBox="1"/>
          <p:nvPr/>
        </p:nvSpPr>
        <p:spPr>
          <a:xfrm>
            <a:off x="421640" y="1981556"/>
            <a:ext cx="3000829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原始情况​​：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三个数据集的图像尺寸各不相同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​​处理方式​​：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统一调整为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3912×3912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像素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对于不符合该尺寸的图像：进行裁剪（对于过大的图像）或填充黑色背景（对于过小的图像）</a:t>
            </a:r>
          </a:p>
        </p:txBody>
      </p:sp>
      <p:sp>
        <p:nvSpPr>
          <p:cNvPr id="40" name="圆角矩形 4">
            <a:extLst>
              <a:ext uri="{FF2B5EF4-FFF2-40B4-BE49-F238E27FC236}">
                <a16:creationId xmlns:a16="http://schemas.microsoft.com/office/drawing/2014/main" id="{2B3DFCD0-071F-D840-582A-B3D534F8E032}"/>
              </a:ext>
            </a:extLst>
          </p:cNvPr>
          <p:cNvSpPr/>
          <p:nvPr/>
        </p:nvSpPr>
        <p:spPr>
          <a:xfrm>
            <a:off x="3542783" y="1781344"/>
            <a:ext cx="4047625" cy="2873764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71B2C0-645D-FDD6-CB75-21B470C63A75}"/>
              </a:ext>
            </a:extLst>
          </p:cNvPr>
          <p:cNvGrpSpPr/>
          <p:nvPr/>
        </p:nvGrpSpPr>
        <p:grpSpPr>
          <a:xfrm>
            <a:off x="4757286" y="1606091"/>
            <a:ext cx="1618616" cy="358775"/>
            <a:chOff x="1750196" y="4265997"/>
            <a:chExt cx="1618616" cy="358775"/>
          </a:xfrm>
        </p:grpSpPr>
        <p:sp>
          <p:nvSpPr>
            <p:cNvPr id="42" name="圆角矩形 2">
              <a:extLst>
                <a:ext uri="{FF2B5EF4-FFF2-40B4-BE49-F238E27FC236}">
                  <a16:creationId xmlns:a16="http://schemas.microsoft.com/office/drawing/2014/main" id="{832E9C81-A3AD-5628-7C2C-C82450F0F2AE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CF9C920-CFF7-65FD-604F-3A71FA89FA4D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标注格式统一化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A49E4697-7293-71F3-7E88-1472CCF3A939}"/>
              </a:ext>
            </a:extLst>
          </p:cNvPr>
          <p:cNvSpPr txBox="1"/>
          <p:nvPr/>
        </p:nvSpPr>
        <p:spPr>
          <a:xfrm>
            <a:off x="3542782" y="1981556"/>
            <a:ext cx="4047625" cy="267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​​原始标注差异​​：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TJDR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使用单一图像标注，不同病变用不同颜色表示：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硬性渗出</a:t>
            </a:r>
            <a:r>
              <a:rPr lang="en-US" altLang="zh-CN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 EX</a:t>
            </a:r>
            <a:r>
              <a:rPr lang="zh-CN" altLang="en-US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：红色（</a:t>
            </a:r>
            <a:r>
              <a:rPr lang="en-US" altLang="zh-CN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128, 0, 0</a:t>
            </a:r>
            <a:r>
              <a:rPr lang="zh-CN" altLang="en-US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000" b="1" dirty="0">
              <a:solidFill>
                <a:srgbClr val="8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出血</a:t>
            </a:r>
            <a:r>
              <a:rPr lang="en-US" altLang="zh-CN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 HE</a:t>
            </a:r>
            <a:r>
              <a:rPr lang="zh-CN" altLang="en-US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：绿色（</a:t>
            </a:r>
            <a:r>
              <a:rPr lang="en-US" altLang="zh-CN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0, 128, 0</a:t>
            </a:r>
            <a:r>
              <a:rPr lang="zh-CN" altLang="en-US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000" b="1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微动脉瘤 </a:t>
            </a:r>
            <a:r>
              <a:rPr lang="en-US" altLang="zh-CN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：黄色（</a:t>
            </a:r>
            <a:r>
              <a:rPr lang="en-US" altLang="zh-CN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128, 128, 0</a:t>
            </a:r>
            <a:r>
              <a:rPr lang="zh-CN" altLang="en-US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000" b="1" dirty="0">
              <a:solidFill>
                <a:srgbClr val="8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软性渗出 </a:t>
            </a:r>
            <a:r>
              <a:rPr lang="en-US" altLang="zh-CN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：蓝色（</a:t>
            </a:r>
            <a:r>
              <a:rPr lang="en-US" altLang="zh-CN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0, 0, 128</a:t>
            </a:r>
            <a:r>
              <a:rPr lang="zh-CN" altLang="en-US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IDRiD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数据集将四种病变分开存储为不同的标注文件。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​​处理方式​​：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将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IDRiD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的四种分类标注合并处理，最终统一采用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TJDR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的标注格式标准。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8DA3901-7BB9-11D4-0E13-07918EC32FA8}"/>
              </a:ext>
            </a:extLst>
          </p:cNvPr>
          <p:cNvSpPr txBox="1"/>
          <p:nvPr/>
        </p:nvSpPr>
        <p:spPr>
          <a:xfrm>
            <a:off x="7700050" y="1981556"/>
            <a:ext cx="4150216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数据增强方法：</a:t>
            </a:r>
            <a:endParaRPr lang="en-US" altLang="zh-CN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旋转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翻转（水平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垂直）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数据增强作用：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解决数据不足​​：尤其在小样本场景下，扩充数据集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​​提升泛化能力​​：通过增加数据多样性，让模型适应更多变体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​​防止过拟合​​：减少模型对训练数据的记忆，避免在测试集上表现差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​​平衡数据集​​：对少数类样本进行增强，缓解类别不平衡问题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6003E2B-1B8A-889E-45FD-4D8DD4FEF785}"/>
              </a:ext>
            </a:extLst>
          </p:cNvPr>
          <p:cNvGrpSpPr/>
          <p:nvPr/>
        </p:nvGrpSpPr>
        <p:grpSpPr>
          <a:xfrm>
            <a:off x="3632526" y="2251672"/>
            <a:ext cx="3868793" cy="1518852"/>
            <a:chOff x="3632526" y="2478373"/>
            <a:chExt cx="3868793" cy="1518852"/>
          </a:xfrm>
        </p:grpSpPr>
        <p:pic>
          <p:nvPicPr>
            <p:cNvPr id="35" name="图片 34" descr="卡通人物&#10;&#10;AI 生成的内容可能不正确。">
              <a:extLst>
                <a:ext uri="{FF2B5EF4-FFF2-40B4-BE49-F238E27FC236}">
                  <a16:creationId xmlns:a16="http://schemas.microsoft.com/office/drawing/2014/main" id="{A6A25A79-4246-25A3-B492-1EC87E3F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561" y="3283594"/>
              <a:ext cx="713631" cy="713631"/>
            </a:xfrm>
            <a:prstGeom prst="rect">
              <a:avLst/>
            </a:prstGeom>
          </p:spPr>
        </p:pic>
        <p:pic>
          <p:nvPicPr>
            <p:cNvPr id="36" name="图片 35" descr="图片包含 星星, 黑暗, 华美, 灯光&#10;&#10;AI 生成的内容可能不正确。">
              <a:extLst>
                <a:ext uri="{FF2B5EF4-FFF2-40B4-BE49-F238E27FC236}">
                  <a16:creationId xmlns:a16="http://schemas.microsoft.com/office/drawing/2014/main" id="{F93AA11E-2DA8-3748-DDD6-FFD720802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468" y="2478373"/>
              <a:ext cx="1518851" cy="1518851"/>
            </a:xfrm>
            <a:prstGeom prst="rect">
              <a:avLst/>
            </a:prstGeom>
          </p:spPr>
        </p:pic>
        <p:pic>
          <p:nvPicPr>
            <p:cNvPr id="37" name="图片 36" descr="黑暗里有花&#10;&#10;AI 生成的内容可能不正确。">
              <a:extLst>
                <a:ext uri="{FF2B5EF4-FFF2-40B4-BE49-F238E27FC236}">
                  <a16:creationId xmlns:a16="http://schemas.microsoft.com/office/drawing/2014/main" id="{4D2E963F-0B49-413C-8B2B-38BEE5306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147" y="3281371"/>
              <a:ext cx="713631" cy="713631"/>
            </a:xfrm>
            <a:prstGeom prst="rect">
              <a:avLst/>
            </a:prstGeom>
          </p:spPr>
        </p:pic>
        <p:pic>
          <p:nvPicPr>
            <p:cNvPr id="38" name="图片 37" descr="黑暗中有许多星星&#10;&#10;AI 生成的内容可能不正确。">
              <a:extLst>
                <a:ext uri="{FF2B5EF4-FFF2-40B4-BE49-F238E27FC236}">
                  <a16:creationId xmlns:a16="http://schemas.microsoft.com/office/drawing/2014/main" id="{783CDAD1-F768-F228-8891-CFB424BA8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526" y="3281371"/>
              <a:ext cx="713631" cy="713631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FA7C44A-404F-77A7-6ECC-4BF51A74CB90}"/>
              </a:ext>
            </a:extLst>
          </p:cNvPr>
          <p:cNvGrpSpPr/>
          <p:nvPr/>
        </p:nvGrpSpPr>
        <p:grpSpPr>
          <a:xfrm>
            <a:off x="7792812" y="3671996"/>
            <a:ext cx="3889492" cy="902379"/>
            <a:chOff x="6694322" y="4884171"/>
            <a:chExt cx="4432721" cy="1028411"/>
          </a:xfrm>
        </p:grpSpPr>
        <p:pic>
          <p:nvPicPr>
            <p:cNvPr id="52" name="图片 51" descr="黑暗里有星球&#10;&#10;AI 生成的内容可能不正确。">
              <a:extLst>
                <a:ext uri="{FF2B5EF4-FFF2-40B4-BE49-F238E27FC236}">
                  <a16:creationId xmlns:a16="http://schemas.microsoft.com/office/drawing/2014/main" id="{9A128E41-9252-FB80-37DE-C8FDF05BE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632" y="4884171"/>
              <a:ext cx="1028411" cy="1028411"/>
            </a:xfrm>
            <a:prstGeom prst="rect">
              <a:avLst/>
            </a:prstGeom>
          </p:spPr>
        </p:pic>
        <p:pic>
          <p:nvPicPr>
            <p:cNvPr id="54" name="图片 53" descr="图片包含 灯光, 亮, 黑暗, 照片&#10;&#10;AI 生成的内容可能不正确。">
              <a:extLst>
                <a:ext uri="{FF2B5EF4-FFF2-40B4-BE49-F238E27FC236}">
                  <a16:creationId xmlns:a16="http://schemas.microsoft.com/office/drawing/2014/main" id="{DC42F0E9-32F0-C546-CA9A-8C34F7B9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862" y="4884171"/>
              <a:ext cx="1028411" cy="1028411"/>
            </a:xfrm>
            <a:prstGeom prst="rect">
              <a:avLst/>
            </a:prstGeom>
          </p:spPr>
        </p:pic>
        <p:pic>
          <p:nvPicPr>
            <p:cNvPr id="56" name="图片 55" descr="黑暗里有星球&#10;&#10;AI 生成的内容可能不正确。">
              <a:extLst>
                <a:ext uri="{FF2B5EF4-FFF2-40B4-BE49-F238E27FC236}">
                  <a16:creationId xmlns:a16="http://schemas.microsoft.com/office/drawing/2014/main" id="{1129A691-CBF3-F335-268E-C782CD7E5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092" y="4884171"/>
              <a:ext cx="1028411" cy="1028411"/>
            </a:xfrm>
            <a:prstGeom prst="rect">
              <a:avLst/>
            </a:prstGeom>
          </p:spPr>
        </p:pic>
        <p:pic>
          <p:nvPicPr>
            <p:cNvPr id="58" name="图片 57" descr="图片包含 灯光, 黑暗, 照片, 亮&#10;&#10;AI 生成的内容可能不正确。">
              <a:extLst>
                <a:ext uri="{FF2B5EF4-FFF2-40B4-BE49-F238E27FC236}">
                  <a16:creationId xmlns:a16="http://schemas.microsoft.com/office/drawing/2014/main" id="{4FB4C627-E0A0-AB73-722A-A0CF03B45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4322" y="4884171"/>
              <a:ext cx="1028411" cy="1028411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3C0DD06-8766-0901-9406-BB3A01AA1A11}"/>
              </a:ext>
            </a:extLst>
          </p:cNvPr>
          <p:cNvGrpSpPr/>
          <p:nvPr/>
        </p:nvGrpSpPr>
        <p:grpSpPr>
          <a:xfrm>
            <a:off x="499315" y="3120164"/>
            <a:ext cx="2846135" cy="1422649"/>
            <a:chOff x="499315" y="3324005"/>
            <a:chExt cx="2701545" cy="1350375"/>
          </a:xfrm>
        </p:grpSpPr>
        <p:pic>
          <p:nvPicPr>
            <p:cNvPr id="29" name="图片 28" descr="黑暗里有星球&#10;&#10;AI 生成的内容可能不正确。">
              <a:extLst>
                <a:ext uri="{FF2B5EF4-FFF2-40B4-BE49-F238E27FC236}">
                  <a16:creationId xmlns:a16="http://schemas.microsoft.com/office/drawing/2014/main" id="{2E7C5032-6137-5F41-30E0-04EEEFFD9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15" y="3324005"/>
              <a:ext cx="682489" cy="682489"/>
            </a:xfrm>
            <a:prstGeom prst="rect">
              <a:avLst/>
            </a:prstGeom>
          </p:spPr>
        </p:pic>
        <p:pic>
          <p:nvPicPr>
            <p:cNvPr id="30" name="图片 29" descr="图片包含 灯光, 橙子, 桌子, 亮&#10;&#10;AI 生成的内容可能不正确。">
              <a:extLst>
                <a:ext uri="{FF2B5EF4-FFF2-40B4-BE49-F238E27FC236}">
                  <a16:creationId xmlns:a16="http://schemas.microsoft.com/office/drawing/2014/main" id="{A3272AD0-5E84-2B73-BD00-9C5CE602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54" y="3324005"/>
              <a:ext cx="682489" cy="682489"/>
            </a:xfrm>
            <a:prstGeom prst="rect">
              <a:avLst/>
            </a:prstGeom>
          </p:spPr>
        </p:pic>
        <p:pic>
          <p:nvPicPr>
            <p:cNvPr id="31" name="图片 30" descr="黑暗里有星球&#10;&#10;AI 生成的内容可能不正确。">
              <a:extLst>
                <a:ext uri="{FF2B5EF4-FFF2-40B4-BE49-F238E27FC236}">
                  <a16:creationId xmlns:a16="http://schemas.microsoft.com/office/drawing/2014/main" id="{22EDCC08-9CA7-E355-CF4C-9287B7187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593" y="3324005"/>
              <a:ext cx="682489" cy="682489"/>
            </a:xfrm>
            <a:prstGeom prst="rect">
              <a:avLst/>
            </a:prstGeom>
          </p:spPr>
        </p:pic>
        <p:pic>
          <p:nvPicPr>
            <p:cNvPr id="32" name="图片 31" descr="夜晚的月亮&#10;&#10;AI 生成的内容可能不正确。">
              <a:extLst>
                <a:ext uri="{FF2B5EF4-FFF2-40B4-BE49-F238E27FC236}">
                  <a16:creationId xmlns:a16="http://schemas.microsoft.com/office/drawing/2014/main" id="{51819F40-EFFF-2AAE-F26F-2E4EC1560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16" y="3991005"/>
              <a:ext cx="682489" cy="682489"/>
            </a:xfrm>
            <a:prstGeom prst="rect">
              <a:avLst/>
            </a:prstGeom>
          </p:spPr>
        </p:pic>
        <p:pic>
          <p:nvPicPr>
            <p:cNvPr id="33" name="图片 32" descr="黑暗里有星球&#10;&#10;AI 生成的内容可能不正确。">
              <a:extLst>
                <a:ext uri="{FF2B5EF4-FFF2-40B4-BE49-F238E27FC236}">
                  <a16:creationId xmlns:a16="http://schemas.microsoft.com/office/drawing/2014/main" id="{9AFD2DA6-C8F2-562B-5CEF-39561660E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794" y="3993377"/>
              <a:ext cx="681004" cy="681003"/>
            </a:xfrm>
            <a:prstGeom prst="rect">
              <a:avLst/>
            </a:prstGeom>
          </p:spPr>
        </p:pic>
        <p:pic>
          <p:nvPicPr>
            <p:cNvPr id="34" name="图片 33" descr="图片包含 灯光, 大, 前, 星星&#10;&#10;AI 生成的内容可能不正确。">
              <a:extLst>
                <a:ext uri="{FF2B5EF4-FFF2-40B4-BE49-F238E27FC236}">
                  <a16:creationId xmlns:a16="http://schemas.microsoft.com/office/drawing/2014/main" id="{463D28DB-9275-FAED-2D62-C379FB400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64" y="3993377"/>
              <a:ext cx="681004" cy="681003"/>
            </a:xfrm>
            <a:prstGeom prst="rect">
              <a:avLst/>
            </a:prstGeom>
          </p:spPr>
        </p:pic>
        <p:pic>
          <p:nvPicPr>
            <p:cNvPr id="60" name="图片 59" descr="徽标&#10;&#10;AI 生成的内容可能不正确。">
              <a:extLst>
                <a:ext uri="{FF2B5EF4-FFF2-40B4-BE49-F238E27FC236}">
                  <a16:creationId xmlns:a16="http://schemas.microsoft.com/office/drawing/2014/main" id="{C4D944D3-1EAD-ADF2-F284-8C02565D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934" y="3325490"/>
              <a:ext cx="679814" cy="679814"/>
            </a:xfrm>
            <a:prstGeom prst="rect">
              <a:avLst/>
            </a:prstGeom>
          </p:spPr>
        </p:pic>
        <p:pic>
          <p:nvPicPr>
            <p:cNvPr id="62" name="图片 61" descr="夜晚的月亮&#10;&#10;AI 生成的内容可能不正确。">
              <a:extLst>
                <a:ext uri="{FF2B5EF4-FFF2-40B4-BE49-F238E27FC236}">
                  <a16:creationId xmlns:a16="http://schemas.microsoft.com/office/drawing/2014/main" id="{566D6836-AE20-E413-3345-074AC7BF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926" y="3993667"/>
              <a:ext cx="679934" cy="679934"/>
            </a:xfrm>
            <a:prstGeom prst="rect">
              <a:avLst/>
            </a:prstGeom>
          </p:spPr>
        </p:pic>
      </p:grpSp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B8A7B5C2-40DF-BB54-6634-7E3C05FE9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220182"/>
              </p:ext>
            </p:extLst>
          </p:nvPr>
        </p:nvGraphicFramePr>
        <p:xfrm>
          <a:off x="499868" y="3118592"/>
          <a:ext cx="2844408" cy="1423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102">
                  <a:extLst>
                    <a:ext uri="{9D8B030D-6E8A-4147-A177-3AD203B41FA5}">
                      <a16:colId xmlns:a16="http://schemas.microsoft.com/office/drawing/2014/main" val="2059840272"/>
                    </a:ext>
                  </a:extLst>
                </a:gridCol>
                <a:gridCol w="711102">
                  <a:extLst>
                    <a:ext uri="{9D8B030D-6E8A-4147-A177-3AD203B41FA5}">
                      <a16:colId xmlns:a16="http://schemas.microsoft.com/office/drawing/2014/main" val="939179697"/>
                    </a:ext>
                  </a:extLst>
                </a:gridCol>
                <a:gridCol w="711102">
                  <a:extLst>
                    <a:ext uri="{9D8B030D-6E8A-4147-A177-3AD203B41FA5}">
                      <a16:colId xmlns:a16="http://schemas.microsoft.com/office/drawing/2014/main" val="3787373037"/>
                    </a:ext>
                  </a:extLst>
                </a:gridCol>
                <a:gridCol w="711102">
                  <a:extLst>
                    <a:ext uri="{9D8B030D-6E8A-4147-A177-3AD203B41FA5}">
                      <a16:colId xmlns:a16="http://schemas.microsoft.com/office/drawing/2014/main" val="1094581283"/>
                    </a:ext>
                  </a:extLst>
                </a:gridCol>
              </a:tblGrid>
              <a:tr h="7116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231544"/>
                  </a:ext>
                </a:extLst>
              </a:tr>
              <a:tr h="7116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704685"/>
                  </a:ext>
                </a:extLst>
              </a:tr>
            </a:tbl>
          </a:graphicData>
        </a:graphic>
      </p:graphicFrame>
      <p:sp>
        <p:nvSpPr>
          <p:cNvPr id="68" name="文本框 67">
            <a:extLst>
              <a:ext uri="{FF2B5EF4-FFF2-40B4-BE49-F238E27FC236}">
                <a16:creationId xmlns:a16="http://schemas.microsoft.com/office/drawing/2014/main" id="{DFC8ACF8-5635-3BE0-A58F-894798F076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21640" y="4669310"/>
            <a:ext cx="11428625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标准化处理使得来源不同的数据集能够在同一标准下使用，便于跨数据集模型训练、算法性能的公平比较、数据集的联合使用和扩展。数据增强处理通过对少数类样本进行增强，缓解类别不平衡问题。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376610-4DBA-6D4F-F881-069261C5615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542782" y="5208140"/>
            <a:ext cx="521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我们对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三类数据进行适当程度的数据增强处理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以平衡数据集，缓解类别不平衡问题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FE553E8-7B89-29E3-C741-A8E36472A3E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478824" y="6008138"/>
            <a:ext cx="164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1397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张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AF967EE-AF08-2BFE-2C1C-12D728460C5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808177" y="6008138"/>
            <a:ext cx="190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3014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张</a:t>
            </a:r>
          </a:p>
        </p:txBody>
      </p:sp>
      <p:sp>
        <p:nvSpPr>
          <p:cNvPr id="73" name="箭头: 右 72">
            <a:extLst>
              <a:ext uri="{FF2B5EF4-FFF2-40B4-BE49-F238E27FC236}">
                <a16:creationId xmlns:a16="http://schemas.microsoft.com/office/drawing/2014/main" id="{A3E38B69-9DEF-24E7-25E3-2D1E484C5DDC}"/>
              </a:ext>
            </a:extLst>
          </p:cNvPr>
          <p:cNvSpPr/>
          <p:nvPr/>
        </p:nvSpPr>
        <p:spPr>
          <a:xfrm>
            <a:off x="5162599" y="6138943"/>
            <a:ext cx="1645577" cy="26161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90AC8B3-2FAE-A773-115A-C23B6B8B47D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124402" y="5842230"/>
            <a:ext cx="1645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数据增强</a:t>
            </a:r>
          </a:p>
        </p:txBody>
      </p:sp>
      <p:graphicFrame>
        <p:nvGraphicFramePr>
          <p:cNvPr id="80" name="图表 79">
            <a:extLst>
              <a:ext uri="{FF2B5EF4-FFF2-40B4-BE49-F238E27FC236}">
                <a16:creationId xmlns:a16="http://schemas.microsoft.com/office/drawing/2014/main" id="{CA958FD8-3D35-A069-54A0-8901D5FFC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245584"/>
              </p:ext>
            </p:extLst>
          </p:nvPr>
        </p:nvGraphicFramePr>
        <p:xfrm>
          <a:off x="-114892" y="4925103"/>
          <a:ext cx="3205846" cy="1923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graphicFrame>
        <p:nvGraphicFramePr>
          <p:cNvPr id="81" name="图表 80">
            <a:extLst>
              <a:ext uri="{FF2B5EF4-FFF2-40B4-BE49-F238E27FC236}">
                <a16:creationId xmlns:a16="http://schemas.microsoft.com/office/drawing/2014/main" id="{E99172E0-CC78-BEC3-4E5D-5802DA1D3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746844"/>
              </p:ext>
            </p:extLst>
          </p:nvPr>
        </p:nvGraphicFramePr>
        <p:xfrm>
          <a:off x="8412113" y="4925103"/>
          <a:ext cx="3205846" cy="1923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2"/>
          </a:graphicData>
        </a:graphic>
      </p:graphicFrame>
    </p:spTree>
    <p:extLst>
      <p:ext uri="{BB962C8B-B14F-4D97-AF65-F5344CB8AC3E}">
        <p14:creationId xmlns:p14="http://schemas.microsoft.com/office/powerpoint/2010/main" val="2674035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D5939-DB46-51D0-7AC2-87DABA12E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84190A6D-0276-F45B-1AF8-45D8070159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5913" y="4756310"/>
            <a:ext cx="3141397" cy="1673279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9A1CDE11-C982-8B02-4EA7-40901EF340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1807" y="1887217"/>
            <a:ext cx="2963806" cy="191015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F51CC075-319D-D514-78A0-A6358151D0E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1943"/>
          <a:stretch/>
        </p:blipFill>
        <p:spPr>
          <a:xfrm>
            <a:off x="6184276" y="3161049"/>
            <a:ext cx="3227701" cy="65714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900ADD49-156A-4C50-3326-91FB8B080883}"/>
              </a:ext>
            </a:extLst>
          </p:cNvPr>
          <p:cNvPicPr/>
          <p:nvPr/>
        </p:nvPicPr>
        <p:blipFill rotWithShape="1">
          <a:blip r:embed="rId18"/>
          <a:srcRect l="4194" t="3672" r="8304" b="10241"/>
          <a:stretch/>
        </p:blipFill>
        <p:spPr>
          <a:xfrm>
            <a:off x="3886200" y="2602878"/>
            <a:ext cx="1952211" cy="12374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8D0974-223B-1BBC-5F60-37C296A085D0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4BFC0C-921F-4369-FADE-44B78370CCB5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A80308-6CA1-34C8-8FEB-105CF7A7E9B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阶段性成果展示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11C154-F793-CEF6-D20D-78933139726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 of Milestone Achievements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8C4D76-2263-D632-20B4-670633F2F8E2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B781CD-9C74-68E3-17D9-D97759CDB0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0" y="810584"/>
            <a:ext cx="931591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交付物 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b="1" dirty="0" err="1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及其变体的训练模型</a:t>
            </a:r>
            <a:endParaRPr lang="en-US" altLang="zh-CN" sz="2000" b="1" dirty="0">
              <a:solidFill>
                <a:srgbClr val="091D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4">
            <a:extLst>
              <a:ext uri="{FF2B5EF4-FFF2-40B4-BE49-F238E27FC236}">
                <a16:creationId xmlns:a16="http://schemas.microsoft.com/office/drawing/2014/main" id="{FBA6E8F7-5AA7-9419-588D-13FE5D2D7517}"/>
              </a:ext>
            </a:extLst>
          </p:cNvPr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E3C704-05FC-DE30-7E4B-482BBD539DE1}"/>
              </a:ext>
            </a:extLst>
          </p:cNvPr>
          <p:cNvGrpSpPr/>
          <p:nvPr/>
        </p:nvGrpSpPr>
        <p:grpSpPr>
          <a:xfrm>
            <a:off x="2379844" y="1390505"/>
            <a:ext cx="1618615" cy="358775"/>
            <a:chOff x="1750197" y="4265997"/>
            <a:chExt cx="1618615" cy="358775"/>
          </a:xfrm>
        </p:grpSpPr>
        <p:sp>
          <p:nvSpPr>
            <p:cNvPr id="22" name="圆角矩形 2">
              <a:extLst>
                <a:ext uri="{FF2B5EF4-FFF2-40B4-BE49-F238E27FC236}">
                  <a16:creationId xmlns:a16="http://schemas.microsoft.com/office/drawing/2014/main" id="{7DA3E317-0FE0-85ED-4CEA-09B204ABABEF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94B3E93-4BB6-5EAD-C072-8B30EB3529C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760867" y="4291396"/>
              <a:ext cx="159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圆角矩形 4">
            <a:extLst>
              <a:ext uri="{FF2B5EF4-FFF2-40B4-BE49-F238E27FC236}">
                <a16:creationId xmlns:a16="http://schemas.microsoft.com/office/drawing/2014/main" id="{2899E1C8-847E-3F63-5DA2-B20F10740472}"/>
              </a:ext>
            </a:extLst>
          </p:cNvPr>
          <p:cNvSpPr/>
          <p:nvPr/>
        </p:nvSpPr>
        <p:spPr>
          <a:xfrm>
            <a:off x="421641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2EE9F89-EF48-17B9-3655-BE7A7323144D}"/>
              </a:ext>
            </a:extLst>
          </p:cNvPr>
          <p:cNvGrpSpPr/>
          <p:nvPr/>
        </p:nvGrpSpPr>
        <p:grpSpPr>
          <a:xfrm>
            <a:off x="2369173" y="4064036"/>
            <a:ext cx="1639956" cy="358775"/>
            <a:chOff x="1739526" y="4265997"/>
            <a:chExt cx="1639956" cy="358775"/>
          </a:xfrm>
        </p:grpSpPr>
        <p:sp>
          <p:nvSpPr>
            <p:cNvPr id="28" name="圆角矩形 2">
              <a:extLst>
                <a:ext uri="{FF2B5EF4-FFF2-40B4-BE49-F238E27FC236}">
                  <a16:creationId xmlns:a16="http://schemas.microsoft.com/office/drawing/2014/main" id="{8A4C0349-8897-1316-0F4C-8CB8D22218F7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EBB11B7-1397-D46C-82EB-001D4B0EA6F0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739526" y="4291396"/>
              <a:ext cx="1639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U²Net</a:t>
              </a:r>
            </a:p>
          </p:txBody>
        </p:sp>
      </p:grpSp>
      <p:sp>
        <p:nvSpPr>
          <p:cNvPr id="46" name="圆角矩形 4">
            <a:extLst>
              <a:ext uri="{FF2B5EF4-FFF2-40B4-BE49-F238E27FC236}">
                <a16:creationId xmlns:a16="http://schemas.microsoft.com/office/drawing/2014/main" id="{8669FC44-1D8C-5156-83FC-235FE01D53F5}"/>
              </a:ext>
            </a:extLst>
          </p:cNvPr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E2F2684-8491-6683-6F07-817F136FFDA0}"/>
              </a:ext>
            </a:extLst>
          </p:cNvPr>
          <p:cNvGrpSpPr/>
          <p:nvPr/>
        </p:nvGrpSpPr>
        <p:grpSpPr>
          <a:xfrm>
            <a:off x="8193539" y="1390505"/>
            <a:ext cx="1618615" cy="358775"/>
            <a:chOff x="1750197" y="4265997"/>
            <a:chExt cx="1618615" cy="358775"/>
          </a:xfrm>
        </p:grpSpPr>
        <p:sp>
          <p:nvSpPr>
            <p:cNvPr id="48" name="圆角矩形 2">
              <a:extLst>
                <a:ext uri="{FF2B5EF4-FFF2-40B4-BE49-F238E27FC236}">
                  <a16:creationId xmlns:a16="http://schemas.microsoft.com/office/drawing/2014/main" id="{DD739F14-F4FD-5255-6678-A4B255B982FD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EE6D453-0F0C-2654-8EED-720CE4B9E0D0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++</a:t>
              </a:r>
            </a:p>
          </p:txBody>
        </p:sp>
      </p:grpSp>
      <p:sp>
        <p:nvSpPr>
          <p:cNvPr id="50" name="圆角矩形 4">
            <a:extLst>
              <a:ext uri="{FF2B5EF4-FFF2-40B4-BE49-F238E27FC236}">
                <a16:creationId xmlns:a16="http://schemas.microsoft.com/office/drawing/2014/main" id="{8ABE979B-393E-0C6F-1E07-4460BA84AD75}"/>
              </a:ext>
            </a:extLst>
          </p:cNvPr>
          <p:cNvSpPr/>
          <p:nvPr/>
        </p:nvSpPr>
        <p:spPr>
          <a:xfrm>
            <a:off x="6235336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419D649-0618-47A7-87D2-6B5484718DD9}"/>
              </a:ext>
            </a:extLst>
          </p:cNvPr>
          <p:cNvGrpSpPr/>
          <p:nvPr/>
        </p:nvGrpSpPr>
        <p:grpSpPr>
          <a:xfrm>
            <a:off x="8193538" y="4064036"/>
            <a:ext cx="1618616" cy="358775"/>
            <a:chOff x="1750196" y="4265997"/>
            <a:chExt cx="1618616" cy="358775"/>
          </a:xfrm>
        </p:grpSpPr>
        <p:sp>
          <p:nvSpPr>
            <p:cNvPr id="53" name="圆角矩形 2">
              <a:extLst>
                <a:ext uri="{FF2B5EF4-FFF2-40B4-BE49-F238E27FC236}">
                  <a16:creationId xmlns:a16="http://schemas.microsoft.com/office/drawing/2014/main" id="{97F1E234-2836-9FA0-62A1-872FF1DA0008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028F6B5-CEC6-C0DF-42AD-92F9AFCF73C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MCA-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8F54670F-4E03-3586-378E-74E3408FA80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30887" y="1765970"/>
            <a:ext cx="5549361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是一种经典的编码器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解码器结构。其编码器通过卷积和池化提取特征，解码器通过上采样和跳跃连接融合多尺度特征，最终输出分割掩码。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的优势在于结构简单、计算高效，适合作为基准模型。在本次实验中，它以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RGB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图像为输入，预测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通道掩码，适用于数据集的基本分割需求。然而，对微小或复杂病灶的捕捉能力有限，成为其性能瓶颈。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5D9A604-A645-DC1D-55E7-A4324A93E8E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28673" y="1774679"/>
            <a:ext cx="2577831" cy="14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的改进版本，通过引入嵌套连接和深度监督机制增强特征融合能力。其编码器和解码器之间构建了密集的跳跃连接，形成多条特征传递路径，同时在多个尺度输出预测结果，通过深度监督优化训练。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的优势在于能更好整合浅层和深层特征，理论上提升分割精度。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6F75571-6DA8-3375-2513-5D715DF9E9C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2044" y="4465477"/>
            <a:ext cx="3567085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U²Net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是一种基于残差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块的多尺度嵌套网络，设计目标是捕捉不同大小的目标。其核心是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RSU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Residual U-block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）模块，通过多级嵌套提取特征，支持主输出和多个辅助输出（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d1-d6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），损失函数综合多尺度信息。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619AFE1-E442-FB46-6C95-2BC69A85618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90576" y="4465477"/>
            <a:ext cx="5335368" cy="272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MCA-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是一种改进的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架构，专为医学图像分割任务设计。其核心创新包括：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5C536F8-3C2B-591A-E49E-59E97425C92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285733" y="4765019"/>
            <a:ext cx="2353170" cy="167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多尺度交叉跳跃连接，通过融合编码器不同层次的特征，增强多尺度信息捕获能力；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交叉协同注意力机制（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CCA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），同时考虑通道和空间注意力，减少编码器与解码器之间的语义差距；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双向解码器，结合双上采样和深度监督，提升特征重建精度。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EE3F149-69A2-1D63-0826-2ABD688EDA1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30887" y="2681696"/>
            <a:ext cx="3538997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在医学图像分割等任务中表现出色，尤其是在处理小物体和复杂背景时。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结构相对简单，易于训练，且在有限的数据集上也能表现良好。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跳跃连接有助于捕获多尺度的特征信息，提升分割精度。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329CDA7A-8D34-9F92-F709-A7FDAF3EE480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b="20157"/>
          <a:stretch/>
        </p:blipFill>
        <p:spPr>
          <a:xfrm>
            <a:off x="750710" y="5338537"/>
            <a:ext cx="2949752" cy="115011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B39BFB88-8042-803D-49DE-4C3BE4FD8B0D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11964" b="1256"/>
          <a:stretch/>
        </p:blipFill>
        <p:spPr>
          <a:xfrm>
            <a:off x="3941534" y="4491076"/>
            <a:ext cx="1942376" cy="20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0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DFDEC-70BC-7475-2605-92D171928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FF30C9E-7F35-DDCD-2A06-F10F987E24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336" y="1716745"/>
            <a:ext cx="3254148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AE93E9-D473-F54E-FACB-89A74D4B30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81" y="1716745"/>
            <a:ext cx="3254148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AA2017-C1FA-88CF-B33F-C892C01DA8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38" y="4388503"/>
            <a:ext cx="3254149" cy="21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717F02-B437-1658-5773-982B88830B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3792" y="4388503"/>
            <a:ext cx="3254149" cy="216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F36CAEF-C9CF-79ED-4361-8B6DCEED77A5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0C8FCD-4E6E-F53B-05FB-A835BE812267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C61368-F6D4-B584-FF88-9F300505053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阶段性成果展示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FF687F-E240-47CD-053D-97C55296AE0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 of Milestone Achievements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3548C0-B243-3674-6646-D2EC47BE1BB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438768-D1D1-BFF0-46CD-01B92926D06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0" y="810584"/>
            <a:ext cx="931591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交付物 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b="1" dirty="0" err="1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及其变体的训练模型</a:t>
            </a:r>
            <a:endParaRPr lang="en-US" altLang="zh-CN" sz="2000" b="1" dirty="0">
              <a:solidFill>
                <a:srgbClr val="091D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 4">
            <a:extLst>
              <a:ext uri="{FF2B5EF4-FFF2-40B4-BE49-F238E27FC236}">
                <a16:creationId xmlns:a16="http://schemas.microsoft.com/office/drawing/2014/main" id="{484BB9F0-395C-B60B-7BBD-FF48CEF25F00}"/>
              </a:ext>
            </a:extLst>
          </p:cNvPr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E6A11F-7C5B-4D2A-69AD-3534D1F137D3}"/>
              </a:ext>
            </a:extLst>
          </p:cNvPr>
          <p:cNvGrpSpPr/>
          <p:nvPr/>
        </p:nvGrpSpPr>
        <p:grpSpPr>
          <a:xfrm>
            <a:off x="2379844" y="1390505"/>
            <a:ext cx="1618615" cy="358775"/>
            <a:chOff x="1750197" y="4265997"/>
            <a:chExt cx="1618615" cy="358775"/>
          </a:xfrm>
        </p:grpSpPr>
        <p:sp>
          <p:nvSpPr>
            <p:cNvPr id="22" name="圆角矩形 2">
              <a:extLst>
                <a:ext uri="{FF2B5EF4-FFF2-40B4-BE49-F238E27FC236}">
                  <a16:creationId xmlns:a16="http://schemas.microsoft.com/office/drawing/2014/main" id="{29DA54C7-EC32-9744-E6FF-7B7B58C9D913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6E397E2-AE1D-799A-23FC-75414BD129F5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760867" y="4291396"/>
              <a:ext cx="159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圆角矩形 4">
            <a:extLst>
              <a:ext uri="{FF2B5EF4-FFF2-40B4-BE49-F238E27FC236}">
                <a16:creationId xmlns:a16="http://schemas.microsoft.com/office/drawing/2014/main" id="{A965DA36-65BF-04DA-02B3-59FDF75DCDCA}"/>
              </a:ext>
            </a:extLst>
          </p:cNvPr>
          <p:cNvSpPr/>
          <p:nvPr/>
        </p:nvSpPr>
        <p:spPr>
          <a:xfrm>
            <a:off x="421641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3AF7631-B69A-21F7-D0AA-85835506A829}"/>
              </a:ext>
            </a:extLst>
          </p:cNvPr>
          <p:cNvGrpSpPr/>
          <p:nvPr/>
        </p:nvGrpSpPr>
        <p:grpSpPr>
          <a:xfrm>
            <a:off x="2369173" y="4064036"/>
            <a:ext cx="1639956" cy="358775"/>
            <a:chOff x="1739526" y="4265997"/>
            <a:chExt cx="1639956" cy="358775"/>
          </a:xfrm>
        </p:grpSpPr>
        <p:sp>
          <p:nvSpPr>
            <p:cNvPr id="28" name="圆角矩形 2">
              <a:extLst>
                <a:ext uri="{FF2B5EF4-FFF2-40B4-BE49-F238E27FC236}">
                  <a16:creationId xmlns:a16="http://schemas.microsoft.com/office/drawing/2014/main" id="{9D7E7846-4B93-3676-C3EC-82B535909A6E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10C447D-2191-A134-D400-E8803179D01E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739526" y="4291396"/>
              <a:ext cx="1639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U²Net</a:t>
              </a:r>
            </a:p>
          </p:txBody>
        </p:sp>
      </p:grpSp>
      <p:sp>
        <p:nvSpPr>
          <p:cNvPr id="46" name="圆角矩形 4">
            <a:extLst>
              <a:ext uri="{FF2B5EF4-FFF2-40B4-BE49-F238E27FC236}">
                <a16:creationId xmlns:a16="http://schemas.microsoft.com/office/drawing/2014/main" id="{865ED18B-E7BF-2EFD-6D30-2FD8E9A70F3B}"/>
              </a:ext>
            </a:extLst>
          </p:cNvPr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DE58C6F-4F89-7188-2559-8811483A4CD5}"/>
              </a:ext>
            </a:extLst>
          </p:cNvPr>
          <p:cNvGrpSpPr/>
          <p:nvPr/>
        </p:nvGrpSpPr>
        <p:grpSpPr>
          <a:xfrm>
            <a:off x="8193539" y="1390505"/>
            <a:ext cx="1618615" cy="358775"/>
            <a:chOff x="1750197" y="4265997"/>
            <a:chExt cx="1618615" cy="358775"/>
          </a:xfrm>
        </p:grpSpPr>
        <p:sp>
          <p:nvSpPr>
            <p:cNvPr id="48" name="圆角矩形 2">
              <a:extLst>
                <a:ext uri="{FF2B5EF4-FFF2-40B4-BE49-F238E27FC236}">
                  <a16:creationId xmlns:a16="http://schemas.microsoft.com/office/drawing/2014/main" id="{81D20F1E-DD66-85E5-8466-13A177C8124B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7CCBE5B-79EE-859D-0C18-5F7A92E329F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++</a:t>
              </a:r>
            </a:p>
          </p:txBody>
        </p:sp>
      </p:grpSp>
      <p:sp>
        <p:nvSpPr>
          <p:cNvPr id="50" name="圆角矩形 4">
            <a:extLst>
              <a:ext uri="{FF2B5EF4-FFF2-40B4-BE49-F238E27FC236}">
                <a16:creationId xmlns:a16="http://schemas.microsoft.com/office/drawing/2014/main" id="{AB1EA219-9D2C-BECD-725C-968F547263E3}"/>
              </a:ext>
            </a:extLst>
          </p:cNvPr>
          <p:cNvSpPr/>
          <p:nvPr/>
        </p:nvSpPr>
        <p:spPr>
          <a:xfrm>
            <a:off x="6235336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C9991AC-BB04-DFC7-DD25-6CAF94D45C73}"/>
              </a:ext>
            </a:extLst>
          </p:cNvPr>
          <p:cNvGrpSpPr/>
          <p:nvPr/>
        </p:nvGrpSpPr>
        <p:grpSpPr>
          <a:xfrm>
            <a:off x="8193538" y="4064036"/>
            <a:ext cx="1618616" cy="358775"/>
            <a:chOff x="1750196" y="4265997"/>
            <a:chExt cx="1618616" cy="358775"/>
          </a:xfrm>
        </p:grpSpPr>
        <p:sp>
          <p:nvSpPr>
            <p:cNvPr id="53" name="圆角矩形 2">
              <a:extLst>
                <a:ext uri="{FF2B5EF4-FFF2-40B4-BE49-F238E27FC236}">
                  <a16:creationId xmlns:a16="http://schemas.microsoft.com/office/drawing/2014/main" id="{8B9EDEFD-4B84-178F-321E-4FFD56B5036C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1F0573C-ACF1-431E-E5E0-73577D1EF9F9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MCA-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BECE280-7E53-D9C0-D1A5-B7DDD1F9C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157131"/>
              </p:ext>
            </p:extLst>
          </p:nvPr>
        </p:nvGraphicFramePr>
        <p:xfrm>
          <a:off x="3732753" y="1807999"/>
          <a:ext cx="2132550" cy="19304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4413">
                  <a:extLst>
                    <a:ext uri="{9D8B030D-6E8A-4147-A177-3AD203B41FA5}">
                      <a16:colId xmlns:a16="http://schemas.microsoft.com/office/drawing/2014/main" val="3010582752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1769293232"/>
                    </a:ext>
                  </a:extLst>
                </a:gridCol>
                <a:gridCol w="666286">
                  <a:extLst>
                    <a:ext uri="{9D8B030D-6E8A-4147-A177-3AD203B41FA5}">
                      <a16:colId xmlns:a16="http://schemas.microsoft.com/office/drawing/2014/main" val="959033176"/>
                    </a:ext>
                  </a:extLst>
                </a:gridCol>
              </a:tblGrid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20 Epochs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AUPR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Dice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526919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0.558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0.276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67477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0.280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5671269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0.485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0.248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79510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0.569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0.332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392935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150 Epochs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AUPR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Dice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8637563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0.6148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0.4916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8162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0.6084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0.5042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8509460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0.4718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0.4066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9689934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0.7096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0.5755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035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A65E02E-A19D-B0F6-D073-2ED6C6E5C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428870"/>
              </p:ext>
            </p:extLst>
          </p:nvPr>
        </p:nvGraphicFramePr>
        <p:xfrm>
          <a:off x="9546228" y="1807999"/>
          <a:ext cx="2132550" cy="19304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4413">
                  <a:extLst>
                    <a:ext uri="{9D8B030D-6E8A-4147-A177-3AD203B41FA5}">
                      <a16:colId xmlns:a16="http://schemas.microsoft.com/office/drawing/2014/main" val="3010582752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1769293232"/>
                    </a:ext>
                  </a:extLst>
                </a:gridCol>
                <a:gridCol w="666286">
                  <a:extLst>
                    <a:ext uri="{9D8B030D-6E8A-4147-A177-3AD203B41FA5}">
                      <a16:colId xmlns:a16="http://schemas.microsoft.com/office/drawing/2014/main" val="959033176"/>
                    </a:ext>
                  </a:extLst>
                </a:gridCol>
              </a:tblGrid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20 Epochs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AUPR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Dice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526919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0.050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67477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0.466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0.054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5671269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0.444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0.009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79510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0.560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0.085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392935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150 Epochs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AUPR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Dice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8637563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0.6258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0.5263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8162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0.6204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0.5744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8509460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0.4852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0.4524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9689934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0.7574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0.6829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0353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96907A0-59BE-CD48-4992-AE83002EA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12777"/>
              </p:ext>
            </p:extLst>
          </p:nvPr>
        </p:nvGraphicFramePr>
        <p:xfrm>
          <a:off x="3732753" y="4479662"/>
          <a:ext cx="2132550" cy="19304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4413">
                  <a:extLst>
                    <a:ext uri="{9D8B030D-6E8A-4147-A177-3AD203B41FA5}">
                      <a16:colId xmlns:a16="http://schemas.microsoft.com/office/drawing/2014/main" val="3010582752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1769293232"/>
                    </a:ext>
                  </a:extLst>
                </a:gridCol>
                <a:gridCol w="666286">
                  <a:extLst>
                    <a:ext uri="{9D8B030D-6E8A-4147-A177-3AD203B41FA5}">
                      <a16:colId xmlns:a16="http://schemas.microsoft.com/office/drawing/2014/main" val="959033176"/>
                    </a:ext>
                  </a:extLst>
                </a:gridCol>
              </a:tblGrid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20 Epochs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AUPR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Dice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526919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0.562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0.335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67477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0.248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5671269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0.478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0.323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79510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0.646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0.403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392935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150 Epochs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AUPR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Dice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8637563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0.6181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0.4973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8162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0.6093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0.5207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8509460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0.4879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0.3672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9689934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0.7394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0.6770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0353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23450094-DCEE-0916-5023-C56253128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609748"/>
              </p:ext>
            </p:extLst>
          </p:nvPr>
        </p:nvGraphicFramePr>
        <p:xfrm>
          <a:off x="9546228" y="4479662"/>
          <a:ext cx="2132550" cy="19304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4413">
                  <a:extLst>
                    <a:ext uri="{9D8B030D-6E8A-4147-A177-3AD203B41FA5}">
                      <a16:colId xmlns:a16="http://schemas.microsoft.com/office/drawing/2014/main" val="3010582752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1769293232"/>
                    </a:ext>
                  </a:extLst>
                </a:gridCol>
                <a:gridCol w="666286">
                  <a:extLst>
                    <a:ext uri="{9D8B030D-6E8A-4147-A177-3AD203B41FA5}">
                      <a16:colId xmlns:a16="http://schemas.microsoft.com/office/drawing/2014/main" val="959033176"/>
                    </a:ext>
                  </a:extLst>
                </a:gridCol>
              </a:tblGrid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20 Epochs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AUPR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Dice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526919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0.598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0.480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167477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0.561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0.457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5671269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0.475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0.351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79510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0.741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0.637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392935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150 Epochs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AUPR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Dice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8637563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0.6398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0.5810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108162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0.6079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0.5720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8509460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0.4945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0.4733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9689934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0.7829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0.7157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508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E757-1DC7-508D-8EA4-469201C7F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53C173-E896-DCCA-91F9-9BB8A4FCC17E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CCAB33-AC8F-54B6-0D78-1D426992D3E4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1944DA-E201-27AC-BAE4-ADAA556F969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阶段性成果展示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8EC74E-DF30-776B-255D-237285BBEEF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 of Milestone Achievements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4CDC0-9F9B-3E6C-1040-68FE8B1DA93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D16912-26CB-68D5-33E0-D1E54E21D52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0" y="810584"/>
            <a:ext cx="931591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交付物 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b="1" dirty="0" err="1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及其变体的训练模型</a:t>
            </a:r>
            <a:endParaRPr lang="en-US" altLang="zh-CN" sz="2000" b="1" dirty="0">
              <a:solidFill>
                <a:srgbClr val="091D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E77E87-487F-1A60-3A04-F1DF81485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562" y="771911"/>
            <a:ext cx="4986020" cy="28755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459459-D97D-5EBD-D20F-3971B0331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562" y="3753235"/>
            <a:ext cx="4986020" cy="291357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1972D94-0265-F0E8-85BB-D0D35A40A41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1641" y="1303047"/>
            <a:ext cx="6131559" cy="532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Epoch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对模型训练的影响：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所有模型在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个周期时性能显著优于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个周期，表明更长的训练轮次有助于模型更好地学习数据集的特征。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的提升最为明显，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个周期后，其深度监督和嵌套结构优势显现，尤其在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Dice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指标上进步巨大。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MCA-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始终保持领先，但提升幅度较小，可能已接近性能上限。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模型特性与适配性：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：作为基线模型，表现均衡，但对微小病灶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的检测能力始终较弱（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个周期时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AUPR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甚至下降），适合简单任务，但难以处理复杂场景。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：深度监督和嵌套结构在长时间训练后表现突出，尤其在微小病灶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上进步显著（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Dice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0.009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升至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0.4524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），表明其适合需要深度特征提取的任务。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U²Net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：多尺度输出使其在大范围病灶（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）上表现优异，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个周期后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的分割能力也显著提升，但对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的检测能力仍有限。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MCA-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：注意力机制使其在所有类别上表现最佳，尤其适合数据集的复杂场景，但在微小病灶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上仍有提升空间。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难点：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仍是所有模型的难点，即使训练到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AUPR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Dice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仍较低（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MCAUNet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AUPR 0.4945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Dice 0.4733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）。这与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病灶的微小和稀疏特性有关，需要更针对性的模型优化或数据增强策略。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D42149A-B3A6-CE78-FD79-3AD15E995DB6}"/>
              </a:ext>
            </a:extLst>
          </p:cNvPr>
          <p:cNvSpPr/>
          <p:nvPr/>
        </p:nvSpPr>
        <p:spPr>
          <a:xfrm>
            <a:off x="10022863" y="4352925"/>
            <a:ext cx="847725" cy="241962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9842C-C236-E851-7D1C-0B8BF2CC6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0FCA6A2-7E38-D259-7E39-E45AFC2281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A2391DB-C59A-112C-A57F-B8FDF3334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>
            <a:extLst>
              <a:ext uri="{FF2B5EF4-FFF2-40B4-BE49-F238E27FC236}">
                <a16:creationId xmlns:a16="http://schemas.microsoft.com/office/drawing/2014/main" id="{BE18D977-B87E-6315-ECD5-FE18EB1C17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524649"/>
            <a:ext cx="1720850" cy="17208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8F5597-5B67-6EF2-4570-C76E3F67E126}"/>
              </a:ext>
            </a:extLst>
          </p:cNvPr>
          <p:cNvSpPr txBox="1"/>
          <p:nvPr/>
        </p:nvSpPr>
        <p:spPr>
          <a:xfrm>
            <a:off x="4324986" y="1853827"/>
            <a:ext cx="5262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FOUR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98FBA30-2104-E84D-BC47-C2671871A2FF}"/>
              </a:ext>
            </a:extLst>
          </p:cNvPr>
          <p:cNvCxnSpPr/>
          <p:nvPr/>
        </p:nvCxnSpPr>
        <p:spPr>
          <a:xfrm>
            <a:off x="4071620" y="2797189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A6677C3-17CD-6557-8527-0576B6C97F9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45285" y="3539876"/>
            <a:ext cx="890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未来工作计划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3097C2-B8CD-3CDA-2A73-07B1525A1DAF}"/>
              </a:ext>
            </a:extLst>
          </p:cNvPr>
          <p:cNvSpPr txBox="1"/>
          <p:nvPr/>
        </p:nvSpPr>
        <p:spPr>
          <a:xfrm>
            <a:off x="1645285" y="4395856"/>
            <a:ext cx="89014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Future Work Plan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7217F9-7276-8E74-FD55-0C109B4A97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5F63-C162-5873-0E04-35A708041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459021-6756-1A0B-9E91-863F54F28523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851E2-B5BC-3718-19B7-97885455E0FA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BBB2D6-DB78-3FAA-CDCC-93F14A54EBB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未来工作计划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E76186-6F1E-C279-FEE4-03092545BAB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Future Work Plan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DB720-940A-8E20-BB0B-5E96FE1F4C05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0" name="任意多边形 35">
            <a:extLst>
              <a:ext uri="{FF2B5EF4-FFF2-40B4-BE49-F238E27FC236}">
                <a16:creationId xmlns:a16="http://schemas.microsoft.com/office/drawing/2014/main" id="{2A3AF762-E3D3-82B3-7B1A-4B7E058C8EA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92216" y="2226865"/>
            <a:ext cx="8519160" cy="2148840"/>
          </a:xfrm>
          <a:custGeom>
            <a:avLst/>
            <a:gdLst>
              <a:gd name="connisteX0" fmla="*/ 0 w 8519160"/>
              <a:gd name="connsiteY0" fmla="*/ 0 h 2148840"/>
              <a:gd name="connisteX1" fmla="*/ 3048000 w 8519160"/>
              <a:gd name="connsiteY1" fmla="*/ 2148840 h 2148840"/>
              <a:gd name="connisteX2" fmla="*/ 5897880 w 8519160"/>
              <a:gd name="connsiteY2" fmla="*/ 838200 h 2148840"/>
              <a:gd name="connisteX3" fmla="*/ 8519160 w 8519160"/>
              <a:gd name="connsiteY3" fmla="*/ 1264920 h 21488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8519160" h="2148840">
                <a:moveTo>
                  <a:pt x="0" y="0"/>
                </a:moveTo>
                <a:lnTo>
                  <a:pt x="3048000" y="2148840"/>
                </a:lnTo>
                <a:lnTo>
                  <a:pt x="5897880" y="838200"/>
                </a:lnTo>
                <a:lnTo>
                  <a:pt x="8519160" y="1264920"/>
                </a:lnTo>
              </a:path>
            </a:pathLst>
          </a:custGeom>
          <a:noFill/>
          <a:ln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>
            <a:outerShdw blurRad="76200" dist="88900" dir="5400000" algn="t" rotWithShape="0">
              <a:srgbClr val="0B278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F87D944-40E8-EEC2-EF7F-543A726DC8E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60111" y="1894760"/>
            <a:ext cx="627380" cy="62738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>
            <a:noFill/>
          </a:ln>
          <a:effectLst>
            <a:outerShdw blurRad="2032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3" name="图片 20" descr="templates\docerresourceshop\icons\\32313538363435363b32313538363435353bc2dbcec4c9eab1a8">
            <a:extLst>
              <a:ext uri="{FF2B5EF4-FFF2-40B4-BE49-F238E27FC236}">
                <a16:creationId xmlns:a16="http://schemas.microsoft.com/office/drawing/2014/main" id="{652C39B5-1099-5373-09F8-FCA5B4BB8DE7}"/>
              </a:ext>
            </a:extLst>
          </p:cNvPr>
          <p:cNvPicPr/>
          <p:nvPr>
            <p:custDataLst>
              <p:tags r:id="rId5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80126" y="2014775"/>
            <a:ext cx="387350" cy="38735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E739CF-7B65-7572-B6AC-88F186F2E42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21640" y="1193085"/>
            <a:ext cx="2304958" cy="504190"/>
            <a:chOff x="664" y="4895"/>
            <a:chExt cx="2397" cy="794"/>
          </a:xfrm>
        </p:grpSpPr>
        <p:sp>
          <p:nvSpPr>
            <p:cNvPr id="16" name="圆角矩形 46">
              <a:extLst>
                <a:ext uri="{FF2B5EF4-FFF2-40B4-BE49-F238E27FC236}">
                  <a16:creationId xmlns:a16="http://schemas.microsoft.com/office/drawing/2014/main" id="{32F30FCC-3DBF-474A-1286-5C5DD35B3F9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64" y="4895"/>
              <a:ext cx="2397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 w="38100">
              <a:noFill/>
            </a:ln>
            <a:effectLst>
              <a:outerShdw blurRad="254000" dist="1397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FBD6BB-1EAD-E5C6-EE97-4581171E59F7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665" y="4978"/>
              <a:ext cx="239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提升模型效果​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159BC07-5971-AB8D-04C0-B5B59704A4B6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328941" y="4794170"/>
            <a:ext cx="2554606" cy="504190"/>
            <a:chOff x="658" y="4895"/>
            <a:chExt cx="2403" cy="794"/>
          </a:xfrm>
        </p:grpSpPr>
        <p:sp>
          <p:nvSpPr>
            <p:cNvPr id="23" name="圆角矩形 11">
              <a:extLst>
                <a:ext uri="{FF2B5EF4-FFF2-40B4-BE49-F238E27FC236}">
                  <a16:creationId xmlns:a16="http://schemas.microsoft.com/office/drawing/2014/main" id="{0D07A2B9-A622-D53E-F0A9-FD58E5A8C07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64" y="4895"/>
              <a:ext cx="2397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 w="38100">
              <a:noFill/>
            </a:ln>
            <a:effectLst>
              <a:outerShdw blurRad="254000" dist="1397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7D43B67-3448-9F7F-F08D-A86956B990FB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658" y="4978"/>
              <a:ext cx="240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模型参数轻量化</a:t>
              </a: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19075C2F-5E11-4BE7-AF9C-C087794140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117351" y="2767885"/>
            <a:ext cx="627380" cy="62738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>
            <a:noFill/>
          </a:ln>
          <a:effectLst>
            <a:outerShdw blurRad="2032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DB81139-2828-EC69-8C96-C4FF938E933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4764535" y="2066210"/>
            <a:ext cx="5334918" cy="504190"/>
            <a:chOff x="135" y="4895"/>
            <a:chExt cx="3456" cy="794"/>
          </a:xfrm>
        </p:grpSpPr>
        <p:sp>
          <p:nvSpPr>
            <p:cNvPr id="27" name="圆角矩形 19">
              <a:extLst>
                <a:ext uri="{FF2B5EF4-FFF2-40B4-BE49-F238E27FC236}">
                  <a16:creationId xmlns:a16="http://schemas.microsoft.com/office/drawing/2014/main" id="{90D5F0B9-1508-8C8B-8A0D-DFFFA65B5AD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64" y="4895"/>
              <a:ext cx="2397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 w="38100">
              <a:noFill/>
            </a:ln>
            <a:effectLst>
              <a:outerShdw blurRad="254000" dist="1397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EADE793-3637-8F69-A3D3-6EBD3BA5BEEC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135" y="4978"/>
              <a:ext cx="345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边缘设备部署与实时性验证</a:t>
              </a:r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17E129F8-9D75-167F-B535-2444F4A4F27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294459" y="4015660"/>
            <a:ext cx="627380" cy="62738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>
            <a:noFill/>
          </a:ln>
          <a:effectLst>
            <a:outerShdw blurRad="2032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611CEBF-E330-3F2F-C731-4A30BEFD1FFD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422309" y="3871515"/>
            <a:ext cx="3333052" cy="504190"/>
            <a:chOff x="534" y="4895"/>
            <a:chExt cx="2658" cy="794"/>
          </a:xfrm>
        </p:grpSpPr>
        <p:sp>
          <p:nvSpPr>
            <p:cNvPr id="33" name="圆角矩形 28">
              <a:extLst>
                <a:ext uri="{FF2B5EF4-FFF2-40B4-BE49-F238E27FC236}">
                  <a16:creationId xmlns:a16="http://schemas.microsoft.com/office/drawing/2014/main" id="{7D1E97B0-C786-F901-7E9E-0611E128AF2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64" y="4895"/>
              <a:ext cx="2397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 w="38100">
              <a:noFill/>
            </a:ln>
            <a:effectLst>
              <a:outerShdw blurRad="254000" dist="1397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FFF6AA9-7326-21EE-6723-4269391638E3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534" y="4978"/>
              <a:ext cx="2658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AI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辅助诊断系统开发</a:t>
              </a:r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DCE1EC3B-3A2F-D1CA-53CE-3B3A429F7E2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4826" y="3116500"/>
            <a:ext cx="627380" cy="62738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>
            <a:noFill/>
          </a:ln>
          <a:effectLst>
            <a:outerShdw blurRad="2032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6" name="图片 36" descr="templates\docerresourceshop\icons\\32313538343833323b32313538343832393bc2dbcec4c1e9b8d0">
            <a:extLst>
              <a:ext uri="{FF2B5EF4-FFF2-40B4-BE49-F238E27FC236}">
                <a16:creationId xmlns:a16="http://schemas.microsoft.com/office/drawing/2014/main" id="{E70F02C7-51B5-948A-431D-B3578E27FC38}"/>
              </a:ext>
            </a:extLst>
          </p:cNvPr>
          <p:cNvPicPr/>
          <p:nvPr>
            <p:custDataLst>
              <p:tags r:id="rId13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14156" y="4135675"/>
            <a:ext cx="387350" cy="387350"/>
          </a:xfrm>
          <a:prstGeom prst="rect">
            <a:avLst/>
          </a:prstGeom>
        </p:spPr>
      </p:pic>
      <p:pic>
        <p:nvPicPr>
          <p:cNvPr id="37" name="图片 37" descr="templates\docerresourceshop\icons\\32313538343833323b32313538343832363bc2dbcec4c6dabfaf">
            <a:extLst>
              <a:ext uri="{FF2B5EF4-FFF2-40B4-BE49-F238E27FC236}">
                <a16:creationId xmlns:a16="http://schemas.microsoft.com/office/drawing/2014/main" id="{EFD4C4C1-8E8A-EBAB-A013-1DFD0FAD2AC9}"/>
              </a:ext>
            </a:extLst>
          </p:cNvPr>
          <p:cNvPicPr/>
          <p:nvPr>
            <p:custDataLst>
              <p:tags r:id="rId14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894841" y="3236515"/>
            <a:ext cx="387350" cy="387350"/>
          </a:xfrm>
          <a:prstGeom prst="rect">
            <a:avLst/>
          </a:prstGeom>
        </p:spPr>
      </p:pic>
      <p:pic>
        <p:nvPicPr>
          <p:cNvPr id="38" name="图片 38" descr="templates\docerresourceshop\icons\\32313538343833323b32313538343833303bc2dbcec4cdb3bcc6">
            <a:extLst>
              <a:ext uri="{FF2B5EF4-FFF2-40B4-BE49-F238E27FC236}">
                <a16:creationId xmlns:a16="http://schemas.microsoft.com/office/drawing/2014/main" id="{6AAB0353-C922-E869-C115-2C15DC575068}"/>
              </a:ext>
            </a:extLst>
          </p:cNvPr>
          <p:cNvPicPr/>
          <p:nvPr>
            <p:custDataLst>
              <p:tags r:id="rId1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237366" y="2887900"/>
            <a:ext cx="387350" cy="38735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DACAD643-1221-C87D-EEDB-9CBD4AB19DF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40217" y="3129534"/>
            <a:ext cx="2494223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模型架构优化：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调研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变体，结合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任务特性进行改进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数据增强与预处理：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图像特点设计增强策略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991A21-451D-D333-AF54-21A38FE785F5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797997" y="5476840"/>
            <a:ext cx="3616494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评估指标测定：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FLOPs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、参数量、内存占用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结构优化技术：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实施通道剪枝（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Channel Pruning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）移除冗余卷积核、尝试动态卷积（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CondConv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）或分组卷积（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Group Conv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0FB0DA-96B2-F0DC-120B-5D5754DBA5A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5580954" y="996659"/>
            <a:ext cx="3867846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部署环境配置：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NVIDIA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Orin NX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上搭建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PyTorch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推理环境并部署模型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实时性验证：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测试模型在不同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Batch Size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下的延迟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4921272-70F4-1866-A1E8-60510A5BD640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280976" y="4575710"/>
            <a:ext cx="3787799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技术选型：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前端​​：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 + CSS + TypeScript + Vue3.js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​​后端​​：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Python +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PyTorch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+ Flask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​​大模型接入​​：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DeepSeek-R1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系统架构：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设计高内聚低耦合的系统架构并进行开发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C0FBF036-C2F4-4636-B79B-5C337D98821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30349" y="5064385"/>
            <a:ext cx="2304958" cy="153941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03C8F95-5DE2-43B0-B453-27D6B955489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392012" y="909096"/>
            <a:ext cx="2193934" cy="1689101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74CDCA40-7CA1-BD8B-B903-753CA097043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387573" y="6078051"/>
            <a:ext cx="1857143" cy="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9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B2AF-1AE9-F552-9E98-29B7B9E2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FA9EC6-7831-BE1B-C641-571E8D469CFF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5ADC05-810D-B895-189B-C4AB40547326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36B0EA-EFE3-AC1C-43B4-9705EC55D8E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F67A78-CA8D-BF6D-DE2E-8CA57D151D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References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E24C71-A333-9AF0-C4B6-21E750A5CE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99E8392-2342-B6EE-263B-15B09C54507F}"/>
              </a:ext>
            </a:extLst>
          </p:cNvPr>
          <p:cNvSpPr txBox="1"/>
          <p:nvPr/>
        </p:nvSpPr>
        <p:spPr>
          <a:xfrm>
            <a:off x="195580" y="854129"/>
            <a:ext cx="11800840" cy="59261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[1] 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崔丽娜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.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深度学习驱动的图像分割：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U-Net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、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SegNet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和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DenseASPP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的比较研究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[J].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现代计算机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,2024,30(13):36-44.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[2] 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黄晓鸣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何富运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唐晓虎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等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.U-Net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及其变体在医学图像分割中的应用研究综述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[J].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中国生物医学工程学报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,2022,41(05):567-576.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[3] Patra, P., &amp; Singh, T. (2022, December 14-16). Diabetic retinopathy detection using an improved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ResNet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50-InceptionV3 and hybrid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DiabRetNet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structures. In 2022 OITS International Conference on Information Technology (OCIT).IEEE.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[4]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Bosale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A. A. (2024). Detection and classification of diabetic retinopathy using deep learning algorithms for segmentation to facilitate referral recommendation for test and treatment prediction.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arXiv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preprint arXiv:2401.02759.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[5]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Lalithadevi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B., &amp;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Krishnaveni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S. (2024). Diabetic retinopathy detection and severity classification using optimized deep learning with explainable AI technique. Multimedia Tools and Applications, 1-65.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[6] S. Mishra, S.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Hanchatee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and Z.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Saquib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,“Diabetic Retinopathy Detection using Deep Learning”, 2020 International Conference on Smart Technologies in Computing, Electrical and Electronics (ICSTCEE), 2020, pp. 515-520,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doi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10.1109/ICSTCEE49637.2020.9277506.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[7]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Saraa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Hosseinzzadeh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Kausani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and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Payman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Hosseinzzadeh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Kasani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Raza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Khazaeinezhad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Michal J.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Wesolowski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et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al.“Diabetic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Retinopathy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Clasification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Using a Modified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Xception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Architecture”, 2019 IEEE International Symposium on the Signal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Procesing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and Information of Technology (ISSPIT), 2019.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[8] Anuj Jain, Arnav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Jalui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Jahanvi Jasani, Yash Lahoti,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Ruhina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Karani.“Deep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Learning for Detection and Severity Classification of Diabetic Retinopathy”, 2019 1st International Conference on the Innovations in Information and Communication Technology (ICIICT), 2019.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[9] Staal, J., Abramoff, M. D.,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Niemeijer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M.,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Viergever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M. A., &amp; van Ginneken, B. (2004). Ridge-based vessel segmentation in color images of the retina. IEEE Transactions on Medical Imaging, 23(4), 501–509. https://doi.org/10.1109/TMI.2004.825627.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[10] Zhou, Y., Wang, B., Huang, L., Cui, S., &amp; Shao, L. (2020). A benchmark for studying diabetic retinopathy: Segmentation, grading, and transferability. IEEE Transactions on Medical Imaging. https://doi.org/10.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[11] Porwal, P.,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Pachade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S., Kamble, R.,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Kokare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M., Deshmukh, G., Sahasrabuddhe, V., &amp;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Meriaudeau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F. (2018). Indian diabetic retinopathy image dataset (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IDRiD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): A database for diabetic retinopathy screening research. Data, 3(3), 25.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[12] Li, T., Gao, Y., Wang, K., Guo, S., Liu, H., &amp; Kang, H. (2019). Diagnostic assessment of deep learning algorithms for diabetic retinopathy screening. Information Sciences. Advance online publication.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[13] Mao, J., Ma, X., &amp; Zhang, R. (2023). TJDR: A high-quality diabetic retinopathy pixel-level annotation dataset. arXiv:2312.15389v1 [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eess.IV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]. https://doi.org/10.48550/arXiv.2312.15389.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[14] Z. Zhou, M. M. R.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Siddiquee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N. Tajbakhsh, and J. Liang, "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UNet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++: Redesigning skip connections to exploit multiscale features in image segmentation," IEEE Trans. Med. Imaging, vol. 39, no. 6, pp. 1856-1867, Jun. 2020,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doi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10.1109/TMI.2019.2959609.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[15] X. Qin, Z. Zhang, C. Huang, M. Dehghan, O. R.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Zaiane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and M.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Jagersand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"U^2-Net: Going deeper with nested U-structure for salient object detection," Pattern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Recognit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., vol. 106, pp. 1-12, Nov. 2020, Art no. 107404,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doi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10.1016/j.patcog.2020.107404.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[16] H. Wang, P. Cao, J. Yang, and O.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Zaiane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"MCA-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UNet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multi-scale cross co-attentional U-Net for automatic medical image segmentation," Health Inf. Sci. Syst., vol. 11, no. 1, pp. 1-10, Jan. 2023, Art no. 10,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doi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10.1007/s13755-023-00214-8.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[17] Wang, Y., Hou, Q., Cao, P., Yang, J., &amp; R.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Zaiane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O. (2024). Lesion-aware knowledge distillation for diabetic retinopathy lesion segmentation. Applied Intelligence, 54(2), 1937-1956.</a:t>
            </a:r>
          </a:p>
        </p:txBody>
      </p:sp>
    </p:spTree>
    <p:extLst>
      <p:ext uri="{BB962C8B-B14F-4D97-AF65-F5344CB8AC3E}">
        <p14:creationId xmlns:p14="http://schemas.microsoft.com/office/powerpoint/2010/main" val="238612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/>
        </p:nvSpPr>
        <p:spPr>
          <a:xfrm>
            <a:off x="0" y="0"/>
            <a:ext cx="12191365" cy="6858000"/>
          </a:xfrm>
          <a:prstGeom prst="frame">
            <a:avLst>
              <a:gd name="adj1" fmla="val 35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86168" y="963295"/>
            <a:ext cx="10019665" cy="49314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05531" y="1390129"/>
            <a:ext cx="832485" cy="954405"/>
            <a:chOff x="4316" y="2680"/>
            <a:chExt cx="1560" cy="1788"/>
          </a:xfrm>
        </p:grpSpPr>
        <p:sp>
          <p:nvSpPr>
            <p:cNvPr id="9" name="任意多边形 8"/>
            <p:cNvSpPr/>
            <p:nvPr/>
          </p:nvSpPr>
          <p:spPr>
            <a:xfrm>
              <a:off x="4684" y="2680"/>
              <a:ext cx="1087" cy="605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316" y="3660"/>
              <a:ext cx="1560" cy="808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53985" y="1390129"/>
            <a:ext cx="912495" cy="954405"/>
            <a:chOff x="13430" y="2875"/>
            <a:chExt cx="1720" cy="1449"/>
          </a:xfrm>
        </p:grpSpPr>
        <p:sp>
          <p:nvSpPr>
            <p:cNvPr id="13" name="任意多边形 12"/>
            <p:cNvSpPr/>
            <p:nvPr/>
          </p:nvSpPr>
          <p:spPr>
            <a:xfrm flipH="1">
              <a:off x="13547" y="2875"/>
              <a:ext cx="1087" cy="426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flipH="1">
              <a:off x="13430" y="3658"/>
              <a:ext cx="1721" cy="666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69372" y="3576434"/>
            <a:ext cx="4452620" cy="467995"/>
            <a:chOff x="6094" y="6052"/>
            <a:chExt cx="7012" cy="737"/>
          </a:xfrm>
        </p:grpSpPr>
        <p:sp>
          <p:nvSpPr>
            <p:cNvPr id="29" name="圆角矩形 28"/>
            <p:cNvSpPr/>
            <p:nvPr/>
          </p:nvSpPr>
          <p:spPr>
            <a:xfrm>
              <a:off x="6094" y="6052"/>
              <a:ext cx="7012" cy="7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08" y="6138"/>
              <a:ext cx="5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专业方向综合项目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第七组</a:t>
              </a: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6180" y="6137"/>
              <a:ext cx="567" cy="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33" name="图片 32" descr="templates\docerresourceshop\icons\\343435383230363b343132373739303bcbd1cbf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5" y="6222"/>
              <a:ext cx="397" cy="3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3595" y="252729"/>
            <a:ext cx="595675" cy="576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86167" y="1484630"/>
            <a:ext cx="10019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谢谢观看</a:t>
            </a:r>
            <a:r>
              <a:rPr lang="en-US" altLang="zh-CN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</a:t>
            </a:r>
            <a:endParaRPr lang="zh-CN" altLang="en-US" sz="4800" b="1" dirty="0">
              <a:gradFill>
                <a:gsLst>
                  <a:gs pos="0">
                    <a:srgbClr val="0B2780"/>
                  </a:gs>
                  <a:gs pos="100000">
                    <a:srgbClr val="091D6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D8BFEB-BFF5-06B2-FBC9-776041DBC491}"/>
              </a:ext>
            </a:extLst>
          </p:cNvPr>
          <p:cNvSpPr txBox="1"/>
          <p:nvPr/>
        </p:nvSpPr>
        <p:spPr>
          <a:xfrm>
            <a:off x="1086167" y="2418194"/>
            <a:ext cx="10019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糖尿病性视网膜病变诊断</a:t>
            </a:r>
            <a:endParaRPr lang="en-US" altLang="en-US" sz="48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A3AEF7-217B-E743-E4A0-C5DB92E80E58}"/>
              </a:ext>
            </a:extLst>
          </p:cNvPr>
          <p:cNvSpPr txBox="1"/>
          <p:nvPr/>
        </p:nvSpPr>
        <p:spPr>
          <a:xfrm>
            <a:off x="1086166" y="5038090"/>
            <a:ext cx="10019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2025/04/24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E29540-3665-71BB-7085-0FCD8CB2D52A}"/>
              </a:ext>
            </a:extLst>
          </p:cNvPr>
          <p:cNvSpPr txBox="1"/>
          <p:nvPr/>
        </p:nvSpPr>
        <p:spPr>
          <a:xfrm>
            <a:off x="1086167" y="4539729"/>
            <a:ext cx="10019664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2250944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谌乐俊杰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2250758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林继申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2251941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王成威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5663"/>
            <a:ext cx="12192635" cy="260667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1385253" y="1065530"/>
            <a:ext cx="9421495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385252" y="1393825"/>
            <a:ext cx="94214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385251" y="2184242"/>
            <a:ext cx="9421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326005" y="311245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930525" y="3027363"/>
            <a:ext cx="301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项目背景与目标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930525" y="3462338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 Background and Objectives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686550" y="311245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7291070" y="3027363"/>
            <a:ext cx="3626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项目进展</a:t>
            </a: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7291070" y="3462338"/>
            <a:ext cx="3626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 Progress</a:t>
            </a: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326005" y="432784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2930525" y="4242753"/>
            <a:ext cx="3015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阶段性成果展示</a:t>
            </a:r>
            <a:endParaRPr lang="en-US" altLang="zh-CN" sz="2800" b="1" dirty="0">
              <a:gradFill>
                <a:gsLst>
                  <a:gs pos="0">
                    <a:srgbClr val="0B2780"/>
                  </a:gs>
                  <a:gs pos="100000">
                    <a:srgbClr val="091D66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2930525" y="4677728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 of Milestone Achievements</a:t>
            </a:r>
          </a:p>
        </p:txBody>
      </p:sp>
      <p:sp>
        <p:nvSpPr>
          <p:cNvPr id="28" name="椭圆 27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6686550" y="432784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7291070" y="4242753"/>
            <a:ext cx="3806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未来工作计划</a:t>
            </a:r>
          </a:p>
        </p:txBody>
      </p:sp>
      <p:sp>
        <p:nvSpPr>
          <p:cNvPr id="31" name="文本框 30"/>
          <p:cNvSpPr txBox="1"/>
          <p:nvPr>
            <p:custDataLst>
              <p:tags r:id="rId15"/>
            </p:custDataLst>
          </p:nvPr>
        </p:nvSpPr>
        <p:spPr>
          <a:xfrm>
            <a:off x="7291070" y="4677728"/>
            <a:ext cx="301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Future Work Plan</a:t>
            </a:r>
          </a:p>
        </p:txBody>
      </p:sp>
      <p:pic>
        <p:nvPicPr>
          <p:cNvPr id="33" name="图片 32" descr="templates\docerresourceshop\icons\\32313538343833323b32313538343831333bd0b4c2dbcec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76425" y="4417718"/>
            <a:ext cx="360000" cy="360000"/>
          </a:xfrm>
          <a:prstGeom prst="rect">
            <a:avLst/>
          </a:prstGeom>
        </p:spPr>
      </p:pic>
      <p:pic>
        <p:nvPicPr>
          <p:cNvPr id="34" name="图片 33" descr="templates\docerresourceshop\icons\\32313538343833323b32313538343832393bc2dbcec4c1e9b8d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76425" y="3202328"/>
            <a:ext cx="360000" cy="360000"/>
          </a:xfrm>
          <a:prstGeom prst="rect">
            <a:avLst/>
          </a:prstGeom>
        </p:spPr>
      </p:pic>
      <p:pic>
        <p:nvPicPr>
          <p:cNvPr id="35" name="图片 34" descr="templates\docerresourceshop\icons\\32313538343833323b32313538343832363bc2dbcec4c6dabfaf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15880" y="4417718"/>
            <a:ext cx="360000" cy="360000"/>
          </a:xfrm>
          <a:prstGeom prst="rect">
            <a:avLst/>
          </a:prstGeom>
        </p:spPr>
      </p:pic>
      <p:pic>
        <p:nvPicPr>
          <p:cNvPr id="37" name="图片 36" descr="templates\docerresourceshop\icons\\32313538393030343b32313538383134393bc2dbcec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15880" y="3202328"/>
            <a:ext cx="360000" cy="3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524649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24986" y="1853827"/>
            <a:ext cx="5262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ONE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797189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539876"/>
            <a:ext cx="890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项目背景与目标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395856"/>
            <a:ext cx="89014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 Background and Objectives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D440-139E-29EB-B25C-B6ADA03D5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6D0BAF0-A712-87D9-2573-6004DE3AC786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929404-577B-6F40-DA65-9983124B3DDA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A01276-9951-7F87-7E47-54C4AA437B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项目背景与目标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E4C55A-213E-E21A-A7F7-30376BC0F10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 Background and Objectives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FC1DEA0-CAA6-0710-843F-8462CF62C4C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0" y="810584"/>
            <a:ext cx="339544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FA3B27-E083-93D9-399F-CD668A1769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0D7AF0-CB00-4C25-BF44-4A4991C0018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1640" y="1303047"/>
            <a:ext cx="7985342" cy="510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疾病现状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糖尿病性视网膜病变（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Diabetic Retinopathy, DR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）是糖尿病最常见的微血管并发症之一，全球约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1/3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的糖尿病患者受其影响，是工作年龄人群致盲的主要原因。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早期病变无症状，晚期可能导致不可逆视力损伤，但通过早期筛查和干预可显著降低失明风险。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临床挑战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筛查覆盖率低​​：传统依赖眼科专家手动检查眼底图像，医疗资源匮乏地区难以普及。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诊断效率不足​​：人工阅片耗时且存在主观差异，尤其对早期微小病变（如微动脉瘤、出血点）易漏诊。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医疗成本高​​：大规模筛查需投入大量人力物力，患者依从性低。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技术驱动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人工智能（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）与计算机视觉​​的进步为自动化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筛查提供可能，可通过算法快速分析眼底照片，辅助分级诊断。</a:t>
            </a:r>
          </a:p>
        </p:txBody>
      </p:sp>
      <p:pic>
        <p:nvPicPr>
          <p:cNvPr id="1028" name="Picture 4" descr="糖尿病性视网膜病变- 症状与病因- 妙佑医疗国际">
            <a:extLst>
              <a:ext uri="{FF2B5EF4-FFF2-40B4-BE49-F238E27FC236}">
                <a16:creationId xmlns:a16="http://schemas.microsoft.com/office/drawing/2014/main" id="{B0B74837-EAE7-9986-21D6-F8A56F013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45" y="1303048"/>
            <a:ext cx="3100638" cy="51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60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561E-1497-DC34-6CC3-C333E0BD8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AF8DE1-50E6-16BC-96B0-0AE7A18DD735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86D03D-8133-B0AC-BA0B-1C71B2BEE2C0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EED873-F5EC-C08E-E74D-B52ED891CCE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项目背景与目标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26745CE-24DF-5154-E378-FA99ECDC965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 Background and Objectives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31C161A-6A70-7E47-54CA-A1FA6F4B598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0" y="810584"/>
            <a:ext cx="339544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项目目标与创新点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26A7F7-A530-4F1A-500F-D50BFD654E0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AD270A-11FC-FA90-79D5-5ACCB19F96C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1641" y="1303047"/>
            <a:ext cx="6664959" cy="497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项目目标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开发高精度、可扩展的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辅助诊断系统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，实现糖尿病性视网膜病变（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）的自动化筛查（硬性渗出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、出血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、微动脉瘤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、软性渗出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）。系统要求算法高性能、高实时性与多场景适配。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创新点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算法对比与选择：对比不同图像分割算法，选择最优模型，并基于模型实现变体，为系统提供最准确的诊断结果。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治疗方案生成：接入大语言模型，根据病变情况生成初步治疗方案，辅助医生决策，提高治疗的科学性和针对性。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边缘设备部署：评估模型参数量，优化模型性能，使其能够在边缘设备上高效运行，实现实时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筛查。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多场景适配：系统支持运行在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端和移动端，提供多场景适配支持，提高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自动化筛查的便捷性。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C2021F-8824-64A0-6B37-9F66B2A83B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17" t="1438" r="354" b="1074"/>
          <a:stretch/>
        </p:blipFill>
        <p:spPr>
          <a:xfrm>
            <a:off x="7505701" y="1037312"/>
            <a:ext cx="4325618" cy="2854628"/>
          </a:xfrm>
          <a:prstGeom prst="rect">
            <a:avLst/>
          </a:prstGeom>
        </p:spPr>
      </p:pic>
      <p:pic>
        <p:nvPicPr>
          <p:cNvPr id="8" name="图片 7" descr="1280X1280 ">
            <a:extLst>
              <a:ext uri="{FF2B5EF4-FFF2-40B4-BE49-F238E27FC236}">
                <a16:creationId xmlns:a16="http://schemas.microsoft.com/office/drawing/2014/main" id="{71FD51BB-9482-8E10-64B8-860ACCC9C3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90" t="4314" r="4862" b="3350"/>
          <a:stretch/>
        </p:blipFill>
        <p:spPr>
          <a:xfrm>
            <a:off x="7505701" y="4229705"/>
            <a:ext cx="4325618" cy="21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75F5-4DD8-9BED-07DF-8D4EA9C06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848EB0E-0034-530A-958A-48FB4E87A2B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2288432-51B6-5844-94D5-CBB5AB2693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>
            <a:extLst>
              <a:ext uri="{FF2B5EF4-FFF2-40B4-BE49-F238E27FC236}">
                <a16:creationId xmlns:a16="http://schemas.microsoft.com/office/drawing/2014/main" id="{32A7786F-24D1-F212-2B2F-2B6C2CB5E0A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524649"/>
            <a:ext cx="1720850" cy="17208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A24F37-EE8D-8C46-06C1-C71A110C8017}"/>
              </a:ext>
            </a:extLst>
          </p:cNvPr>
          <p:cNvSpPr txBox="1"/>
          <p:nvPr/>
        </p:nvSpPr>
        <p:spPr>
          <a:xfrm>
            <a:off x="4324986" y="1853827"/>
            <a:ext cx="5262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TWO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056B2EB-6E08-95DA-6944-2EFE299594CC}"/>
              </a:ext>
            </a:extLst>
          </p:cNvPr>
          <p:cNvCxnSpPr/>
          <p:nvPr/>
        </p:nvCxnSpPr>
        <p:spPr>
          <a:xfrm>
            <a:off x="4071620" y="2797189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D650A32-622A-043E-DAD7-D9240D8035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45285" y="3539876"/>
            <a:ext cx="890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项目进展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FFD23D-7064-B38A-3991-8C2FFD83A4C1}"/>
              </a:ext>
            </a:extLst>
          </p:cNvPr>
          <p:cNvSpPr txBox="1"/>
          <p:nvPr/>
        </p:nvSpPr>
        <p:spPr>
          <a:xfrm>
            <a:off x="1645285" y="4395856"/>
            <a:ext cx="89014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 Progress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529462-FF83-3AEB-A6E7-5F021BCA2BA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9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14842-789B-C131-8F6C-297AC8AD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E3ACED-81F8-4948-A0F9-134F3F4341DF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035361-5A93-67CC-ADE4-C0B6753FF70E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9EC332-425C-94B4-15CB-C994F84BB5B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项目进展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401C9A-B238-2848-78A2-8393E099ACE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 Progress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90DB5-810D-2363-5A5C-F6C52711E488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A99A775-51BB-6A46-EC4E-D5BCBD07320F}"/>
              </a:ext>
            </a:extLst>
          </p:cNvPr>
          <p:cNvGrpSpPr/>
          <p:nvPr/>
        </p:nvGrpSpPr>
        <p:grpSpPr>
          <a:xfrm>
            <a:off x="-635" y="3404870"/>
            <a:ext cx="12207240" cy="3453130"/>
            <a:chOff x="-1" y="5362"/>
            <a:chExt cx="19224" cy="5438"/>
          </a:xfrm>
        </p:grpSpPr>
        <p:sp>
          <p:nvSpPr>
            <p:cNvPr id="12" name="任意多边形 14">
              <a:extLst>
                <a:ext uri="{FF2B5EF4-FFF2-40B4-BE49-F238E27FC236}">
                  <a16:creationId xmlns:a16="http://schemas.microsoft.com/office/drawing/2014/main" id="{B32AC57A-CF23-CC7E-37E2-DC0E07922D7B}"/>
                </a:ext>
              </a:extLst>
            </p:cNvPr>
            <p:cNvSpPr/>
            <p:nvPr/>
          </p:nvSpPr>
          <p:spPr>
            <a:xfrm>
              <a:off x="-1" y="5362"/>
              <a:ext cx="19225" cy="49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5" h="4944">
                  <a:moveTo>
                    <a:pt x="19225" y="0"/>
                  </a:moveTo>
                  <a:lnTo>
                    <a:pt x="19225" y="4944"/>
                  </a:lnTo>
                  <a:lnTo>
                    <a:pt x="0" y="4944"/>
                  </a:lnTo>
                  <a:lnTo>
                    <a:pt x="0" y="4304"/>
                  </a:lnTo>
                  <a:lnTo>
                    <a:pt x="53" y="4313"/>
                  </a:lnTo>
                  <a:cubicBezTo>
                    <a:pt x="4491" y="5063"/>
                    <a:pt x="14739" y="2164"/>
                    <a:pt x="19172" y="26"/>
                  </a:cubicBezTo>
                  <a:lnTo>
                    <a:pt x="1922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5" name="http://photo-static-api.fotomore.com/creative/vcg/400/new/VCG41N1163957414.jpg" descr="templates\picture_hover\&amp;pky340_sjzg_VCG41N1163957414&amp;2&amp;src_toppic_inpsrchzd1&amp;">
              <a:extLst>
                <a:ext uri="{FF2B5EF4-FFF2-40B4-BE49-F238E27FC236}">
                  <a16:creationId xmlns:a16="http://schemas.microsoft.com/office/drawing/2014/main" id="{4B9D0037-A0A7-0DE5-046F-D6E87AE6D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t="54012" b="7399"/>
            <a:stretch>
              <a:fillRect/>
            </a:stretch>
          </p:blipFill>
          <p:spPr>
            <a:xfrm>
              <a:off x="1" y="5856"/>
              <a:ext cx="19223" cy="49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3" h="4944">
                  <a:moveTo>
                    <a:pt x="19223" y="0"/>
                  </a:moveTo>
                  <a:lnTo>
                    <a:pt x="19223" y="4944"/>
                  </a:lnTo>
                  <a:lnTo>
                    <a:pt x="0" y="4944"/>
                  </a:lnTo>
                  <a:lnTo>
                    <a:pt x="0" y="4304"/>
                  </a:lnTo>
                  <a:lnTo>
                    <a:pt x="51" y="4313"/>
                  </a:lnTo>
                  <a:cubicBezTo>
                    <a:pt x="4489" y="5063"/>
                    <a:pt x="14737" y="2164"/>
                    <a:pt x="19170" y="26"/>
                  </a:cubicBezTo>
                  <a:lnTo>
                    <a:pt x="19223" y="0"/>
                  </a:lnTo>
                  <a:close/>
                </a:path>
              </a:pathLst>
            </a:custGeom>
          </p:spPr>
        </p:pic>
        <p:sp>
          <p:nvSpPr>
            <p:cNvPr id="16" name="任意多边形 11">
              <a:extLst>
                <a:ext uri="{FF2B5EF4-FFF2-40B4-BE49-F238E27FC236}">
                  <a16:creationId xmlns:a16="http://schemas.microsoft.com/office/drawing/2014/main" id="{37468934-FB4F-5161-B319-89DC34271D9E}"/>
                </a:ext>
              </a:extLst>
            </p:cNvPr>
            <p:cNvSpPr/>
            <p:nvPr/>
          </p:nvSpPr>
          <p:spPr>
            <a:xfrm>
              <a:off x="-1" y="5856"/>
              <a:ext cx="19225" cy="49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5" h="4944">
                  <a:moveTo>
                    <a:pt x="19225" y="0"/>
                  </a:moveTo>
                  <a:lnTo>
                    <a:pt x="19225" y="4944"/>
                  </a:lnTo>
                  <a:lnTo>
                    <a:pt x="0" y="4944"/>
                  </a:lnTo>
                  <a:lnTo>
                    <a:pt x="0" y="4304"/>
                  </a:lnTo>
                  <a:lnTo>
                    <a:pt x="53" y="4313"/>
                  </a:lnTo>
                  <a:cubicBezTo>
                    <a:pt x="4491" y="5063"/>
                    <a:pt x="14739" y="2164"/>
                    <a:pt x="19172" y="26"/>
                  </a:cubicBezTo>
                  <a:lnTo>
                    <a:pt x="19225" y="0"/>
                  </a:lnTo>
                  <a:close/>
                </a:path>
              </a:pathLst>
            </a:custGeom>
            <a:gradFill>
              <a:gsLst>
                <a:gs pos="0">
                  <a:srgbClr val="0B2780">
                    <a:alpha val="80000"/>
                  </a:srgbClr>
                </a:gs>
                <a:gs pos="100000">
                  <a:srgbClr val="091D66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5E0366D6-A661-9ECE-8CA2-10F1D4989C5E}"/>
              </a:ext>
            </a:extLst>
          </p:cNvPr>
          <p:cNvSpPr>
            <a:spLocks noChangeAspect="1"/>
          </p:cNvSpPr>
          <p:nvPr/>
        </p:nvSpPr>
        <p:spPr>
          <a:xfrm>
            <a:off x="1879965" y="6220460"/>
            <a:ext cx="252000" cy="252000"/>
          </a:xfrm>
          <a:prstGeom prst="ellipse">
            <a:avLst/>
          </a:prstGeom>
          <a:noFill/>
          <a:ln w="28575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579DA9-5705-8EB9-1E4F-59D00456060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96950" y="3266923"/>
            <a:ext cx="2113279" cy="2512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 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图像的语义分割任务方法调研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传统方法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基于深度学习的方法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U-Net</a:t>
            </a:r>
            <a:r>
              <a:rPr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SegNet</a:t>
            </a:r>
            <a:r>
              <a:rPr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DenseASPP</a:t>
            </a:r>
            <a:r>
              <a:rPr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ResNet50</a:t>
            </a:r>
            <a:r>
              <a:rPr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Inception-V3</a:t>
            </a:r>
            <a:r>
              <a:rPr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VGG19</a:t>
            </a:r>
            <a:r>
              <a:rPr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DenseNet-121</a:t>
            </a:r>
            <a:r>
              <a:rPr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MobileNetV2 </a:t>
            </a:r>
            <a:r>
              <a:rPr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</a:p>
        </p:txBody>
      </p:sp>
      <p:sp>
        <p:nvSpPr>
          <p:cNvPr id="19" name="圆角矩形 20">
            <a:extLst>
              <a:ext uri="{FF2B5EF4-FFF2-40B4-BE49-F238E27FC236}">
                <a16:creationId xmlns:a16="http://schemas.microsoft.com/office/drawing/2014/main" id="{B5213FAF-1222-A07B-CB66-ABAB6D63BEF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49325" y="2070735"/>
            <a:ext cx="2113280" cy="3639820"/>
          </a:xfrm>
          <a:prstGeom prst="roundRect">
            <a:avLst>
              <a:gd name="adj" fmla="val 5846"/>
            </a:avLst>
          </a:prstGeom>
          <a:noFill/>
          <a:ln w="1270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20" name="同侧圆角矩形 21">
            <a:extLst>
              <a:ext uri="{FF2B5EF4-FFF2-40B4-BE49-F238E27FC236}">
                <a16:creationId xmlns:a16="http://schemas.microsoft.com/office/drawing/2014/main" id="{9313BF4F-DBF7-8369-B214-81D20E4EB2E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49325" y="2071370"/>
            <a:ext cx="2113280" cy="1193165"/>
          </a:xfrm>
          <a:prstGeom prst="round2SameRect">
            <a:avLst>
              <a:gd name="adj1" fmla="val 10590"/>
              <a:gd name="adj2" fmla="val 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5AC7FD9-C362-41C1-4DBF-A4C11EC08DD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59180" y="2743200"/>
            <a:ext cx="189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2~3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91C5395-F18A-8014-972E-2C75CC5B00A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191105" y="5183505"/>
            <a:ext cx="252000" cy="252000"/>
          </a:xfrm>
          <a:prstGeom prst="ellipse">
            <a:avLst/>
          </a:prstGeom>
          <a:noFill/>
          <a:ln w="28575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D0BC390-348E-0F90-6ECD-43740ABA4C9D}"/>
              </a:ext>
            </a:extLst>
          </p:cNvPr>
          <p:cNvSpPr>
            <a:spLocks noChangeAspect="1"/>
          </p:cNvSpPr>
          <p:nvPr/>
        </p:nvSpPr>
        <p:spPr>
          <a:xfrm>
            <a:off x="4535535" y="5829300"/>
            <a:ext cx="252000" cy="252000"/>
          </a:xfrm>
          <a:prstGeom prst="ellipse">
            <a:avLst/>
          </a:prstGeom>
          <a:noFill/>
          <a:ln w="28575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FB850D6-DD7A-3D1F-6222-D70348D0C4AA}"/>
              </a:ext>
            </a:extLst>
          </p:cNvPr>
          <p:cNvSpPr>
            <a:spLocks noChangeAspect="1"/>
          </p:cNvSpPr>
          <p:nvPr/>
        </p:nvSpPr>
        <p:spPr>
          <a:xfrm>
            <a:off x="9846675" y="4349750"/>
            <a:ext cx="252000" cy="252000"/>
          </a:xfrm>
          <a:prstGeom prst="ellipse">
            <a:avLst/>
          </a:prstGeom>
          <a:noFill/>
          <a:ln w="28575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465219C-6B17-3349-4047-00259D7D0A2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614420" y="3082925"/>
            <a:ext cx="2113280" cy="182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糖尿病性视网膜病变数据集调研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DRIVE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FGADR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IDRiD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DDR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TJDR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模型复现</a:t>
            </a:r>
          </a:p>
        </p:txBody>
      </p:sp>
      <p:sp>
        <p:nvSpPr>
          <p:cNvPr id="34" name="圆角矩形 37">
            <a:extLst>
              <a:ext uri="{FF2B5EF4-FFF2-40B4-BE49-F238E27FC236}">
                <a16:creationId xmlns:a16="http://schemas.microsoft.com/office/drawing/2014/main" id="{8762B09C-719A-FFA1-8B9A-088B22C8D3E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604895" y="1597660"/>
            <a:ext cx="2113280" cy="3639820"/>
          </a:xfrm>
          <a:prstGeom prst="roundRect">
            <a:avLst>
              <a:gd name="adj" fmla="val 5846"/>
            </a:avLst>
          </a:prstGeom>
          <a:noFill/>
          <a:ln w="1270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35" name="同侧圆角矩形 38">
            <a:extLst>
              <a:ext uri="{FF2B5EF4-FFF2-40B4-BE49-F238E27FC236}">
                <a16:creationId xmlns:a16="http://schemas.microsoft.com/office/drawing/2014/main" id="{7F5A8BE1-1AA5-B6EF-D01B-D09A55E421D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604895" y="1598295"/>
            <a:ext cx="2113280" cy="1193165"/>
          </a:xfrm>
          <a:prstGeom prst="round2SameRect">
            <a:avLst>
              <a:gd name="adj1" fmla="val 10590"/>
              <a:gd name="adj2" fmla="val 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7A0C7FA-0DA2-4F15-A75C-66609D85361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714750" y="2270125"/>
            <a:ext cx="189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4~5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BF17F97-3C2E-337D-596B-960537140A4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269991" y="2310943"/>
            <a:ext cx="2113279" cy="214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模型变体调研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++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U²Net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MCA-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经过数据增强的糖尿病性视网膜病变标准化数据集</a:t>
            </a:r>
          </a:p>
        </p:txBody>
      </p:sp>
      <p:sp>
        <p:nvSpPr>
          <p:cNvPr id="38" name="圆角矩形 49">
            <a:extLst>
              <a:ext uri="{FF2B5EF4-FFF2-40B4-BE49-F238E27FC236}">
                <a16:creationId xmlns:a16="http://schemas.microsoft.com/office/drawing/2014/main" id="{C31854B7-808E-9DBA-0A92-057D950B234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260465" y="982980"/>
            <a:ext cx="2113280" cy="3639820"/>
          </a:xfrm>
          <a:prstGeom prst="roundRect">
            <a:avLst>
              <a:gd name="adj" fmla="val 5846"/>
            </a:avLst>
          </a:prstGeom>
          <a:noFill/>
          <a:ln w="1270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39" name="同侧圆角矩形 50">
            <a:extLst>
              <a:ext uri="{FF2B5EF4-FFF2-40B4-BE49-F238E27FC236}">
                <a16:creationId xmlns:a16="http://schemas.microsoft.com/office/drawing/2014/main" id="{4E5C2013-9659-D6CF-3888-838AC695E0F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260465" y="983615"/>
            <a:ext cx="2113280" cy="1193165"/>
          </a:xfrm>
          <a:prstGeom prst="round2SameRect">
            <a:avLst>
              <a:gd name="adj1" fmla="val 10590"/>
              <a:gd name="adj2" fmla="val 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4C636D4-BE46-465C-D99C-FC993F2CA99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370320" y="1655445"/>
            <a:ext cx="189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6~7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3DFA6F8-F274-60F1-63AB-E6D45E50C1F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935086" y="1934545"/>
            <a:ext cx="2113280" cy="174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模型变体训练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++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U²Net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MCA-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初步获得最佳模型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MCA-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endParaRPr lang="zh-CN" sz="12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圆角矩形 55">
            <a:extLst>
              <a:ext uri="{FF2B5EF4-FFF2-40B4-BE49-F238E27FC236}">
                <a16:creationId xmlns:a16="http://schemas.microsoft.com/office/drawing/2014/main" id="{02F06B17-E2CD-7D43-416D-8AF6F907DE2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916035" y="403860"/>
            <a:ext cx="2113280" cy="3639820"/>
          </a:xfrm>
          <a:prstGeom prst="roundRect">
            <a:avLst>
              <a:gd name="adj" fmla="val 5846"/>
            </a:avLst>
          </a:prstGeom>
          <a:noFill/>
          <a:ln w="1270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45" name="同侧圆角矩形 56">
            <a:extLst>
              <a:ext uri="{FF2B5EF4-FFF2-40B4-BE49-F238E27FC236}">
                <a16:creationId xmlns:a16="http://schemas.microsoft.com/office/drawing/2014/main" id="{817030A3-D14D-4092-2D18-E68FC5C204C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916035" y="404495"/>
            <a:ext cx="2113280" cy="1193165"/>
          </a:xfrm>
          <a:prstGeom prst="round2SameRect">
            <a:avLst>
              <a:gd name="adj1" fmla="val 10590"/>
              <a:gd name="adj2" fmla="val 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B746C75-05C5-AE3D-AD0E-C8194AA0C368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9025890" y="1076325"/>
            <a:ext cx="189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8~9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</a:t>
            </a:r>
          </a:p>
        </p:txBody>
      </p:sp>
      <p:pic>
        <p:nvPicPr>
          <p:cNvPr id="47" name="图片 23" descr="templates\docerresourceshop\icons\\32313538343833323b32313538343832343bc2dbcec4b7a2b1ed">
            <a:extLst>
              <a:ext uri="{FF2B5EF4-FFF2-40B4-BE49-F238E27FC236}">
                <a16:creationId xmlns:a16="http://schemas.microsoft.com/office/drawing/2014/main" id="{D78888D1-CB1D-6FEB-C29D-882FD7899128}"/>
              </a:ext>
            </a:extLst>
          </p:cNvPr>
          <p:cNvPicPr/>
          <p:nvPr>
            <p:custDataLst>
              <p:tags r:id="rId20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89140" y="1105535"/>
            <a:ext cx="456565" cy="456565"/>
          </a:xfrm>
          <a:prstGeom prst="rect">
            <a:avLst/>
          </a:prstGeom>
        </p:spPr>
      </p:pic>
      <p:pic>
        <p:nvPicPr>
          <p:cNvPr id="49" name="图片 24" descr="templates\docerresourceshop\icons\\32313538363435363b32313538363435333bc2dbcec4bfe2">
            <a:extLst>
              <a:ext uri="{FF2B5EF4-FFF2-40B4-BE49-F238E27FC236}">
                <a16:creationId xmlns:a16="http://schemas.microsoft.com/office/drawing/2014/main" id="{2BD56D47-AEE0-0AF7-FB82-0261E70588AB}"/>
              </a:ext>
            </a:extLst>
          </p:cNvPr>
          <p:cNvPicPr/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744710" y="526415"/>
            <a:ext cx="456565" cy="456565"/>
          </a:xfrm>
          <a:prstGeom prst="rect">
            <a:avLst/>
          </a:prstGeom>
        </p:spPr>
      </p:pic>
      <p:pic>
        <p:nvPicPr>
          <p:cNvPr id="50" name="图片 25" descr="templates\docerresourceshop\icons\\32313538363435363b32313538363434383bb4f0b1e7c6c0ceaf">
            <a:extLst>
              <a:ext uri="{FF2B5EF4-FFF2-40B4-BE49-F238E27FC236}">
                <a16:creationId xmlns:a16="http://schemas.microsoft.com/office/drawing/2014/main" id="{27CB0819-F2CA-F5E1-FC42-086C80970BDF}"/>
              </a:ext>
            </a:extLst>
          </p:cNvPr>
          <p:cNvPicPr/>
          <p:nvPr>
            <p:custDataLst>
              <p:tags r:id="rId21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78000" y="2193290"/>
            <a:ext cx="456565" cy="456565"/>
          </a:xfrm>
          <a:prstGeom prst="rect">
            <a:avLst/>
          </a:prstGeom>
        </p:spPr>
      </p:pic>
      <p:pic>
        <p:nvPicPr>
          <p:cNvPr id="51" name="图片 26" descr="templates\docerresourceshop\icons\\32313538363435363b32313538363434363bb4f0b1e7b5d8b5e3">
            <a:extLst>
              <a:ext uri="{FF2B5EF4-FFF2-40B4-BE49-F238E27FC236}">
                <a16:creationId xmlns:a16="http://schemas.microsoft.com/office/drawing/2014/main" id="{F9F43B81-4DE1-C161-C9E4-75A217209D9A}"/>
              </a:ext>
            </a:extLst>
          </p:cNvPr>
          <p:cNvPicPr/>
          <p:nvPr>
            <p:custDataLst>
              <p:tags r:id="rId22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33570" y="1720215"/>
            <a:ext cx="456565" cy="4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6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F3243-215E-0E4B-F71D-AAD15DFD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4AC2950-F482-0D00-7F9F-AE1D8682578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5DC5800-CD86-D5D2-EA35-2B121EB7F0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>
            <a:extLst>
              <a:ext uri="{FF2B5EF4-FFF2-40B4-BE49-F238E27FC236}">
                <a16:creationId xmlns:a16="http://schemas.microsoft.com/office/drawing/2014/main" id="{6CC6EFC6-94C2-EA13-677D-1E25B0BE32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524649"/>
            <a:ext cx="1720850" cy="17208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D86223-2A3E-C018-EA62-FA74CD30BC3B}"/>
              </a:ext>
            </a:extLst>
          </p:cNvPr>
          <p:cNvSpPr txBox="1"/>
          <p:nvPr/>
        </p:nvSpPr>
        <p:spPr>
          <a:xfrm>
            <a:off x="4324986" y="1853827"/>
            <a:ext cx="5262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THREE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A8F1637-6445-4A70-BFCD-DA475F94B103}"/>
              </a:ext>
            </a:extLst>
          </p:cNvPr>
          <p:cNvCxnSpPr/>
          <p:nvPr/>
        </p:nvCxnSpPr>
        <p:spPr>
          <a:xfrm>
            <a:off x="4071620" y="2797189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5A18A2C-FD78-CF0F-1046-0C5E2BA613C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45285" y="3539876"/>
            <a:ext cx="890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阶段性成果展示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A7B74E-3FEB-7A0D-1C01-FFA198861111}"/>
              </a:ext>
            </a:extLst>
          </p:cNvPr>
          <p:cNvSpPr txBox="1"/>
          <p:nvPr/>
        </p:nvSpPr>
        <p:spPr>
          <a:xfrm>
            <a:off x="1645285" y="4395856"/>
            <a:ext cx="89014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 of Milestone Achievements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188BDD-F192-2510-7CB7-308B7E699A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27FDA-3F21-D81D-2848-376529CB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AF435CD2-0133-3E36-8FE1-907D5E54D9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2414" y="5204718"/>
            <a:ext cx="4909294" cy="124211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A7ADFD7-20BB-FBA0-112C-DEDA88F2ADDB}"/>
              </a:ext>
            </a:extLst>
          </p:cNvPr>
          <p:cNvPicPr/>
          <p:nvPr/>
        </p:nvPicPr>
        <p:blipFill rotWithShape="1">
          <a:blip r:embed="rId17"/>
          <a:srcRect t="8516" r="3146" b="15658"/>
          <a:stretch/>
        </p:blipFill>
        <p:spPr>
          <a:xfrm>
            <a:off x="2528116" y="5433235"/>
            <a:ext cx="3376443" cy="101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6173ACA-E59F-C049-D063-307C566F26DF}"/>
              </a:ext>
            </a:extLst>
          </p:cNvPr>
          <p:cNvPicPr/>
          <p:nvPr/>
        </p:nvPicPr>
        <p:blipFill rotWithShape="1">
          <a:blip r:embed="rId18"/>
          <a:srcRect l="1991" t="9669" r="5650" b="16953"/>
          <a:stretch/>
        </p:blipFill>
        <p:spPr>
          <a:xfrm>
            <a:off x="7880031" y="2680898"/>
            <a:ext cx="3818551" cy="109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C256B52-192A-DA90-A456-1834C4CD9092}"/>
              </a:ext>
            </a:extLst>
          </p:cNvPr>
          <p:cNvPicPr/>
          <p:nvPr/>
        </p:nvPicPr>
        <p:blipFill rotWithShape="1">
          <a:blip r:embed="rId19"/>
          <a:srcRect l="4194" t="3672" r="8304" b="10241"/>
          <a:stretch/>
        </p:blipFill>
        <p:spPr>
          <a:xfrm>
            <a:off x="3998459" y="2654983"/>
            <a:ext cx="1839952" cy="1166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8E035F5-9402-EE77-90BD-FF93BEE69B4F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0E3CD-9469-0CB9-7D28-9957492863F4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62A2D7-3791-A6F2-42A4-B6685AA1F62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阶段性成果展示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9CE9DE-8BBC-1512-D36D-142B0990697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Showcase of Milestone Achievements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84B3E8-216D-5A8D-F321-B90133391786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9CF7A7-2A69-009F-C0D0-57FA63F0DA5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0" y="810584"/>
            <a:ext cx="931591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交付物 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：基于深度学习的语义分割任务方法调研笔记</a:t>
            </a:r>
          </a:p>
        </p:txBody>
      </p:sp>
      <p:sp>
        <p:nvSpPr>
          <p:cNvPr id="8" name="圆角矩形 4">
            <a:extLst>
              <a:ext uri="{FF2B5EF4-FFF2-40B4-BE49-F238E27FC236}">
                <a16:creationId xmlns:a16="http://schemas.microsoft.com/office/drawing/2014/main" id="{E9188D7E-5AC1-10B7-021C-9188AA1B5B12}"/>
              </a:ext>
            </a:extLst>
          </p:cNvPr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CEEA62B-E4BA-B144-2FAE-B1740AFA9F8B}"/>
              </a:ext>
            </a:extLst>
          </p:cNvPr>
          <p:cNvGrpSpPr/>
          <p:nvPr/>
        </p:nvGrpSpPr>
        <p:grpSpPr>
          <a:xfrm>
            <a:off x="2379844" y="1390505"/>
            <a:ext cx="1618615" cy="358775"/>
            <a:chOff x="1750197" y="4265997"/>
            <a:chExt cx="1618615" cy="358775"/>
          </a:xfrm>
        </p:grpSpPr>
        <p:sp>
          <p:nvSpPr>
            <p:cNvPr id="12" name="圆角矩形 2">
              <a:extLst>
                <a:ext uri="{FF2B5EF4-FFF2-40B4-BE49-F238E27FC236}">
                  <a16:creationId xmlns:a16="http://schemas.microsoft.com/office/drawing/2014/main" id="{29EEE607-AFB1-B160-61D4-DCBD9C29B278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71E07C-1C50-7F85-9510-D12B819A7FB6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U-Net</a:t>
              </a:r>
            </a:p>
          </p:txBody>
        </p:sp>
      </p:grpSp>
      <p:sp>
        <p:nvSpPr>
          <p:cNvPr id="27" name="圆角矩形 4">
            <a:extLst>
              <a:ext uri="{FF2B5EF4-FFF2-40B4-BE49-F238E27FC236}">
                <a16:creationId xmlns:a16="http://schemas.microsoft.com/office/drawing/2014/main" id="{5D17BFA8-ED02-1205-C9E0-083794A3E96D}"/>
              </a:ext>
            </a:extLst>
          </p:cNvPr>
          <p:cNvSpPr/>
          <p:nvPr/>
        </p:nvSpPr>
        <p:spPr>
          <a:xfrm>
            <a:off x="421641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5C08EEA-47B7-EBBD-224C-23782B3903A1}"/>
              </a:ext>
            </a:extLst>
          </p:cNvPr>
          <p:cNvGrpSpPr/>
          <p:nvPr/>
        </p:nvGrpSpPr>
        <p:grpSpPr>
          <a:xfrm>
            <a:off x="2379844" y="4064036"/>
            <a:ext cx="1618615" cy="358775"/>
            <a:chOff x="1750197" y="4265997"/>
            <a:chExt cx="1618615" cy="358775"/>
          </a:xfrm>
        </p:grpSpPr>
        <p:sp>
          <p:nvSpPr>
            <p:cNvPr id="29" name="圆角矩形 2">
              <a:extLst>
                <a:ext uri="{FF2B5EF4-FFF2-40B4-BE49-F238E27FC236}">
                  <a16:creationId xmlns:a16="http://schemas.microsoft.com/office/drawing/2014/main" id="{43D325AE-825F-81AA-4A5B-ECC79E70614D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76E1839-93F3-D455-332F-72056E55BE3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DenseASPP</a:t>
              </a:r>
            </a:p>
          </p:txBody>
        </p:sp>
      </p:grpSp>
      <p:sp>
        <p:nvSpPr>
          <p:cNvPr id="31" name="圆角矩形 4">
            <a:extLst>
              <a:ext uri="{FF2B5EF4-FFF2-40B4-BE49-F238E27FC236}">
                <a16:creationId xmlns:a16="http://schemas.microsoft.com/office/drawing/2014/main" id="{6DA7554F-DB0F-F03A-E442-C79088740CB6}"/>
              </a:ext>
            </a:extLst>
          </p:cNvPr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3639511-BBAC-158D-B46B-EDE4B5E6C41C}"/>
              </a:ext>
            </a:extLst>
          </p:cNvPr>
          <p:cNvGrpSpPr/>
          <p:nvPr/>
        </p:nvGrpSpPr>
        <p:grpSpPr>
          <a:xfrm>
            <a:off x="8193539" y="1390505"/>
            <a:ext cx="1618615" cy="358775"/>
            <a:chOff x="1750197" y="4265997"/>
            <a:chExt cx="1618615" cy="358775"/>
          </a:xfrm>
        </p:grpSpPr>
        <p:sp>
          <p:nvSpPr>
            <p:cNvPr id="33" name="圆角矩形 2">
              <a:extLst>
                <a:ext uri="{FF2B5EF4-FFF2-40B4-BE49-F238E27FC236}">
                  <a16:creationId xmlns:a16="http://schemas.microsoft.com/office/drawing/2014/main" id="{B39C38F7-D8C2-2627-0271-E1894E6A4893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61C2E4-45A0-E1A2-EEDF-6B314F2FC39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SegNet</a:t>
              </a:r>
            </a:p>
          </p:txBody>
        </p:sp>
      </p:grpSp>
      <p:sp>
        <p:nvSpPr>
          <p:cNvPr id="35" name="圆角矩形 4">
            <a:extLst>
              <a:ext uri="{FF2B5EF4-FFF2-40B4-BE49-F238E27FC236}">
                <a16:creationId xmlns:a16="http://schemas.microsoft.com/office/drawing/2014/main" id="{3449D05D-E628-1F1A-1E95-79D63864B4DC}"/>
              </a:ext>
            </a:extLst>
          </p:cNvPr>
          <p:cNvSpPr/>
          <p:nvPr/>
        </p:nvSpPr>
        <p:spPr>
          <a:xfrm>
            <a:off x="6235336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2A00A23-BA2F-2869-1038-9F705043C106}"/>
              </a:ext>
            </a:extLst>
          </p:cNvPr>
          <p:cNvGrpSpPr/>
          <p:nvPr/>
        </p:nvGrpSpPr>
        <p:grpSpPr>
          <a:xfrm>
            <a:off x="8193539" y="4064036"/>
            <a:ext cx="1618615" cy="358775"/>
            <a:chOff x="1750197" y="4265997"/>
            <a:chExt cx="1618615" cy="358775"/>
          </a:xfrm>
        </p:grpSpPr>
        <p:sp>
          <p:nvSpPr>
            <p:cNvPr id="37" name="圆角矩形 2">
              <a:extLst>
                <a:ext uri="{FF2B5EF4-FFF2-40B4-BE49-F238E27FC236}">
                  <a16:creationId xmlns:a16="http://schemas.microsoft.com/office/drawing/2014/main" id="{518EC20E-BDEA-15E7-5EB0-BE2433A8A4F3}"/>
                </a:ext>
              </a:extLst>
            </p:cNvPr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1E9FD66-8D75-15F7-F107-61998FE0D0A2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ResNet50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417DB918-3538-6A7E-D547-E69083E560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59462" y="1765970"/>
            <a:ext cx="5488493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是一种经典的编码器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解码器结构，最初设计用于医学图像分割。其核心特点是跳跃连接（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Skip Connections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），能够将编码器中的特征信息直接传递到解码器，帮助恢复细节信息。在裂缝数据集和火焰数据集上，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的表现非常出色，精确度和整体精度均接近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99.8%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，平均交并比达到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80.25%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Cityscapes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的表现相对较弱，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33.78%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，表明其在复杂场景中的分割能力有限。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C637EE4-2FA1-992A-D171-43D7D0BF97A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17918" y="1774679"/>
            <a:ext cx="5643157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SegNet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也是一种编码器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解码器结构，但其独特之处在于使用了池化索引层，能够在解码器中精确还原编码器阶段的最大池化操作，从而恢复细节信息。在裂缝数据集和火焰数据集上，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SegNet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的表现略低于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，精确度和整体精度分别为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99.74%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99.64%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80.16%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Cityscapes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SegNet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的表现与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相近，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33.70%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，表明其在复杂场景中的分割能力有限。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0A10E8D-6F31-6175-119A-3A365034951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2044" y="4465477"/>
            <a:ext cx="5535023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DenseASPP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结合了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ASPP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（空洞空间金字塔池化）的优点，通过密集连接和不同尺度的空洞卷积来捕获多尺度的上下文信息。在裂缝数据集和火焰数据集上，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DenseASPP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的表现最佳，精确度和整体精度分别为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99.82%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99.71%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达到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82.41%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Cityscapes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DenseASPP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的表现也优于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SegNet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35.43%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，表明其在复杂场景中的分割能力更强。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20CF7CE-7F33-AD68-940F-246099228F3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55739" y="4465477"/>
            <a:ext cx="553502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ResNet50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引入了残差连接（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Residual Connection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），解决了深层网络中的梯度消失问题。残差连接允许信息直接从一层跳过多层传递到后面的层，使得网络可以训练得更深。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残差连接使得网络可以训练得非常深（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层），同时保持训练的稳定性。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检测中表现优异。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115EB1E-69E6-E32A-A5D0-44A73D31EF9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70132" y="2788487"/>
            <a:ext cx="3538997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在医学图像分割等任务中表现出色，尤其是在处理小物体和复杂背景时。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结构相对简单，易于训练，且在有限的数据集上也能表现良好。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跳跃连接有助于捕获多尺度的特征信息，提升分割精度。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B6746F2-51EF-8FE3-CD41-E011D415A1D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226627" y="2873192"/>
            <a:ext cx="1773638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轻量级设计，适合实时应用和嵌入式系统。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在自动驾驶等需要实时处理的场景中表现良好。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44AE516-4106-D1F3-4307-600E64E3FC7B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42043" y="5475901"/>
            <a:ext cx="2086073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能够更好地捕获多尺度的上下文信息，适合处理复杂的语义分割任务。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在多个数据集上表现出色，尤其是在需要高精度的任务中。</a:t>
            </a:r>
          </a:p>
        </p:txBody>
      </p:sp>
    </p:spTree>
    <p:extLst>
      <p:ext uri="{BB962C8B-B14F-4D97-AF65-F5344CB8AC3E}">
        <p14:creationId xmlns:p14="http://schemas.microsoft.com/office/powerpoint/2010/main" val="330818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1ZTEyZjJiODllNzZlN2YzYzBlZTQ3MmM4ZmM5NjIifQ=="/>
  <p:tag name="KSO_WPP_MARK_KEY" val="e113931c-efbd-44e4-acf8-aeb534a478b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690.7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690.7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2.25,&quot;left&quot;:74.75,&quot;top&quot;:77.4,&quot;width&quot;:584.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690.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2.25,&quot;left&quot;:74.75,&quot;top&quot;:77.4,&quot;width&quot;:584.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2.25,&quot;left&quot;:74.75,&quot;top&quot;:77.4,&quot;width&quot;:584.6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2.25,&quot;left&quot;:74.75,&quot;top&quot;:77.4,&quot;width&quot;:584.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690.7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3904</Words>
  <Application>Microsoft Office PowerPoint</Application>
  <PresentationFormat>宽屏</PresentationFormat>
  <Paragraphs>419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微软雅黑</vt:lpstr>
      <vt:lpstr>Inherit</vt:lpstr>
      <vt:lpstr>华文中宋</vt:lpstr>
      <vt:lpstr>Segoe UI</vt:lpstr>
      <vt:lpstr>Wingdings</vt:lpstr>
      <vt:lpstr>Arial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HC1241</cp:lastModifiedBy>
  <cp:revision>47</cp:revision>
  <dcterms:created xsi:type="dcterms:W3CDTF">2023-02-14T07:07:00Z</dcterms:created>
  <dcterms:modified xsi:type="dcterms:W3CDTF">2025-04-24T05:59:14Z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ED34CD401E124B9A98DD0816C8260280_11</vt:lpwstr>
  </property>
  <property fmtid="{D5CDD505-2E9C-101B-9397-08002B2CF9AE}" pid="3" name="KSOProductBuildVer">
    <vt:lpwstr>2052-12.1.0.20784</vt:lpwstr>
  </property>
</Properties>
</file>